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8"/>
  </p:notesMasterIdLst>
  <p:handoutMasterIdLst>
    <p:handoutMasterId r:id="rId49"/>
  </p:handoutMasterIdLst>
  <p:sldIdLst>
    <p:sldId id="330" r:id="rId2"/>
    <p:sldId id="257" r:id="rId3"/>
    <p:sldId id="333" r:id="rId4"/>
    <p:sldId id="258" r:id="rId5"/>
    <p:sldId id="259" r:id="rId6"/>
    <p:sldId id="260" r:id="rId7"/>
    <p:sldId id="261" r:id="rId8"/>
    <p:sldId id="331" r:id="rId9"/>
    <p:sldId id="332" r:id="rId10"/>
    <p:sldId id="262" r:id="rId11"/>
    <p:sldId id="271" r:id="rId12"/>
    <p:sldId id="266" r:id="rId13"/>
    <p:sldId id="265" r:id="rId14"/>
    <p:sldId id="268" r:id="rId15"/>
    <p:sldId id="267" r:id="rId16"/>
    <p:sldId id="280" r:id="rId17"/>
    <p:sldId id="272" r:id="rId18"/>
    <p:sldId id="273" r:id="rId19"/>
    <p:sldId id="274" r:id="rId20"/>
    <p:sldId id="269" r:id="rId21"/>
    <p:sldId id="270" r:id="rId22"/>
    <p:sldId id="277" r:id="rId23"/>
    <p:sldId id="324" r:id="rId24"/>
    <p:sldId id="278" r:id="rId25"/>
    <p:sldId id="279" r:id="rId26"/>
    <p:sldId id="289" r:id="rId27"/>
    <p:sldId id="281" r:id="rId28"/>
    <p:sldId id="282" r:id="rId29"/>
    <p:sldId id="283" r:id="rId30"/>
    <p:sldId id="285" r:id="rId31"/>
    <p:sldId id="290" r:id="rId32"/>
    <p:sldId id="291" r:id="rId33"/>
    <p:sldId id="292" r:id="rId34"/>
    <p:sldId id="296" r:id="rId35"/>
    <p:sldId id="293" r:id="rId36"/>
    <p:sldId id="294" r:id="rId37"/>
    <p:sldId id="295" r:id="rId38"/>
    <p:sldId id="284" r:id="rId39"/>
    <p:sldId id="287" r:id="rId40"/>
    <p:sldId id="288" r:id="rId41"/>
    <p:sldId id="298" r:id="rId42"/>
    <p:sldId id="264" r:id="rId43"/>
    <p:sldId id="318" r:id="rId44"/>
    <p:sldId id="319" r:id="rId45"/>
    <p:sldId id="346" r:id="rId46"/>
    <p:sldId id="347" r:id="rId47"/>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1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Kuupäeva kohatäide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r>
              <a:rPr lang="ru-RU" smtClean="0"/>
              <a:t>14.11.2018</a:t>
            </a:r>
            <a:endParaRPr lang="ru-RU"/>
          </a:p>
        </p:txBody>
      </p:sp>
      <p:sp>
        <p:nvSpPr>
          <p:cNvPr id="4" name="Jaluse kohatäide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5" name="Slaidinumbri kohatäide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0BE19918-7F8E-411E-80FF-77AAE4E44168}" type="slidenum">
              <a:rPr lang="ru-RU" smtClean="0"/>
              <a:t>‹#›</a:t>
            </a:fld>
            <a:endParaRPr lang="ru-RU"/>
          </a:p>
        </p:txBody>
      </p:sp>
    </p:spTree>
    <p:extLst>
      <p:ext uri="{BB962C8B-B14F-4D97-AF65-F5344CB8AC3E}">
        <p14:creationId xmlns:p14="http://schemas.microsoft.com/office/powerpoint/2010/main" val="410332969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Kuupäeva kohatäide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r>
              <a:rPr lang="ru-RU" smtClean="0"/>
              <a:t>14.11.2018</a:t>
            </a:r>
            <a:endParaRPr lang="ru-RU"/>
          </a:p>
        </p:txBody>
      </p:sp>
      <p:sp>
        <p:nvSpPr>
          <p:cNvPr id="4" name="Slaidi pildi kohatäide 3"/>
          <p:cNvSpPr>
            <a:spLocks noGrp="1" noRot="1" noChangeAspect="1"/>
          </p:cNvSpPr>
          <p:nvPr>
            <p:ph type="sldImg" idx="2"/>
          </p:nvPr>
        </p:nvSpPr>
        <p:spPr>
          <a:xfrm>
            <a:off x="1144588" y="1243013"/>
            <a:ext cx="447198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Märkmete kohatäide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ru-RU"/>
          </a:p>
        </p:txBody>
      </p:sp>
      <p:sp>
        <p:nvSpPr>
          <p:cNvPr id="6" name="Jaluse kohatäide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Slaidinumbri kohatäide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9E019BFA-DEA3-4D3F-89A5-D38C3D5724E5}" type="slidenum">
              <a:rPr lang="ru-RU" smtClean="0"/>
              <a:t>‹#›</a:t>
            </a:fld>
            <a:endParaRPr lang="ru-RU"/>
          </a:p>
        </p:txBody>
      </p:sp>
    </p:spTree>
    <p:extLst>
      <p:ext uri="{BB962C8B-B14F-4D97-AF65-F5344CB8AC3E}">
        <p14:creationId xmlns:p14="http://schemas.microsoft.com/office/powerpoint/2010/main" val="265371881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t-EE" smtClean="0"/>
              <a:t>Muutke pealkirja laadi</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r>
              <a:rPr lang="ru-RU" smtClean="0"/>
              <a:t>14.11.2018</a:t>
            </a:r>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400993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r>
              <a:rPr lang="ru-RU" smtClean="0"/>
              <a:t>14.11.2018</a:t>
            </a:r>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21186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r>
              <a:rPr lang="ru-RU" smtClean="0"/>
              <a:t>14.11.2018</a:t>
            </a:r>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05918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r>
              <a:rPr lang="ru-RU" smtClean="0"/>
              <a:t>14.11.2018</a:t>
            </a:r>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348192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t-EE" smtClean="0"/>
              <a:t>Muutke pealkirja laadi</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r>
              <a:rPr lang="ru-RU" smtClean="0"/>
              <a:t>14.11.2018</a:t>
            </a:r>
            <a:endParaRPr lang="ru-RU"/>
          </a:p>
        </p:txBody>
      </p:sp>
      <p:sp>
        <p:nvSpPr>
          <p:cNvPr id="5" name="Footer Placeholder 4"/>
          <p:cNvSpPr>
            <a:spLocks noGrp="1"/>
          </p:cNvSpPr>
          <p:nvPr>
            <p:ph type="ftr" sz="quarter" idx="11"/>
          </p:nvPr>
        </p:nvSpPr>
        <p:spPr/>
        <p:txBody>
          <a:bodyPr/>
          <a:lstStyle/>
          <a:p>
            <a:r>
              <a:rPr lang="et-EE" smtClean="0"/>
              <a:t>Revisjon OÜ  </a:t>
            </a:r>
            <a:endParaRPr lang="ru-RU"/>
          </a:p>
        </p:txBody>
      </p:sp>
      <p:sp>
        <p:nvSpPr>
          <p:cNvPr id="6" name="Slide Number Placeholder 5"/>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83389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r>
              <a:rPr lang="ru-RU" smtClean="0"/>
              <a:t>14.11.2018</a:t>
            </a:r>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286309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t-EE" smtClean="0"/>
              <a:t>Muutke pealkirja laadi</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629842" y="2505075"/>
            <a:ext cx="3868340"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4629150" y="2505075"/>
            <a:ext cx="3887391" cy="3684588"/>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r>
              <a:rPr lang="ru-RU" smtClean="0"/>
              <a:t>14.11.2018</a:t>
            </a:r>
            <a:endParaRPr lang="ru-RU"/>
          </a:p>
        </p:txBody>
      </p:sp>
      <p:sp>
        <p:nvSpPr>
          <p:cNvPr id="8" name="Footer Placeholder 7"/>
          <p:cNvSpPr>
            <a:spLocks noGrp="1"/>
          </p:cNvSpPr>
          <p:nvPr>
            <p:ph type="ftr" sz="quarter" idx="11"/>
          </p:nvPr>
        </p:nvSpPr>
        <p:spPr/>
        <p:txBody>
          <a:bodyPr/>
          <a:lstStyle/>
          <a:p>
            <a:r>
              <a:rPr lang="et-EE" smtClean="0"/>
              <a:t>Revisjon OÜ  </a:t>
            </a:r>
            <a:endParaRPr lang="ru-RU"/>
          </a:p>
        </p:txBody>
      </p:sp>
      <p:sp>
        <p:nvSpPr>
          <p:cNvPr id="9" name="Slide Number Placeholder 8"/>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09204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r>
              <a:rPr lang="ru-RU" smtClean="0"/>
              <a:t>14.11.2018</a:t>
            </a:r>
            <a:endParaRPr lang="ru-RU"/>
          </a:p>
        </p:txBody>
      </p:sp>
      <p:sp>
        <p:nvSpPr>
          <p:cNvPr id="4" name="Footer Placeholder 3"/>
          <p:cNvSpPr>
            <a:spLocks noGrp="1"/>
          </p:cNvSpPr>
          <p:nvPr>
            <p:ph type="ftr" sz="quarter" idx="11"/>
          </p:nvPr>
        </p:nvSpPr>
        <p:spPr/>
        <p:txBody>
          <a:bodyPr/>
          <a:lstStyle/>
          <a:p>
            <a:r>
              <a:rPr lang="et-EE" smtClean="0"/>
              <a:t>Revisjon OÜ  </a:t>
            </a:r>
            <a:endParaRPr lang="ru-RU"/>
          </a:p>
        </p:txBody>
      </p:sp>
      <p:sp>
        <p:nvSpPr>
          <p:cNvPr id="5" name="Slide Number Placeholder 4"/>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57234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u-RU" smtClean="0"/>
              <a:t>14.11.2018</a:t>
            </a:r>
            <a:endParaRPr lang="ru-RU"/>
          </a:p>
        </p:txBody>
      </p:sp>
      <p:sp>
        <p:nvSpPr>
          <p:cNvPr id="3" name="Footer Placeholder 2"/>
          <p:cNvSpPr>
            <a:spLocks noGrp="1"/>
          </p:cNvSpPr>
          <p:nvPr>
            <p:ph type="ftr" sz="quarter" idx="11"/>
          </p:nvPr>
        </p:nvSpPr>
        <p:spPr/>
        <p:txBody>
          <a:bodyPr/>
          <a:lstStyle/>
          <a:p>
            <a:r>
              <a:rPr lang="et-EE" smtClean="0"/>
              <a:t>Revisjon OÜ  </a:t>
            </a:r>
            <a:endParaRPr lang="ru-RU"/>
          </a:p>
        </p:txBody>
      </p:sp>
      <p:sp>
        <p:nvSpPr>
          <p:cNvPr id="4" name="Slide Number Placeholder 3"/>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662204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r>
              <a:rPr lang="ru-RU" smtClean="0"/>
              <a:t>14.11.2018</a:t>
            </a:r>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1500164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r>
              <a:rPr lang="ru-RU" smtClean="0"/>
              <a:t>14.11.2018</a:t>
            </a:r>
            <a:endParaRPr lang="ru-RU"/>
          </a:p>
        </p:txBody>
      </p:sp>
      <p:sp>
        <p:nvSpPr>
          <p:cNvPr id="6" name="Footer Placeholder 5"/>
          <p:cNvSpPr>
            <a:spLocks noGrp="1"/>
          </p:cNvSpPr>
          <p:nvPr>
            <p:ph type="ftr" sz="quarter" idx="11"/>
          </p:nvPr>
        </p:nvSpPr>
        <p:spPr/>
        <p:txBody>
          <a:bodyPr/>
          <a:lstStyle/>
          <a:p>
            <a:r>
              <a:rPr lang="et-EE" smtClean="0"/>
              <a:t>Revisjon OÜ  </a:t>
            </a:r>
            <a:endParaRPr lang="ru-RU"/>
          </a:p>
        </p:txBody>
      </p:sp>
      <p:sp>
        <p:nvSpPr>
          <p:cNvPr id="7" name="Slide Number Placeholder 6"/>
          <p:cNvSpPr>
            <a:spLocks noGrp="1"/>
          </p:cNvSpPr>
          <p:nvPr>
            <p:ph type="sldNum" sz="quarter" idx="12"/>
          </p:nvPr>
        </p:nvSpPr>
        <p:spPr/>
        <p:txBody>
          <a:bodyPr/>
          <a:lstStyle/>
          <a:p>
            <a:fld id="{E3A9377C-8AF3-49D0-9C2E-B1B7F87CD70B}" type="slidenum">
              <a:rPr lang="ru-RU" smtClean="0"/>
              <a:t>‹#›</a:t>
            </a:fld>
            <a:endParaRPr lang="ru-RU"/>
          </a:p>
        </p:txBody>
      </p:sp>
    </p:spTree>
    <p:extLst>
      <p:ext uri="{BB962C8B-B14F-4D97-AF65-F5344CB8AC3E}">
        <p14:creationId xmlns:p14="http://schemas.microsoft.com/office/powerpoint/2010/main" val="251006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t-EE" smtClean="0"/>
              <a:t>Muutke pealkirja laadi</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smtClean="0"/>
              <a:t>14.11.2018</a:t>
            </a:r>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t-EE" smtClean="0"/>
              <a:t>Revisjon OÜ  </a:t>
            </a:r>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9377C-8AF3-49D0-9C2E-B1B7F87CD70B}" type="slidenum">
              <a:rPr lang="ru-RU" smtClean="0"/>
              <a:t>‹#›</a:t>
            </a:fld>
            <a:endParaRPr lang="ru-RU"/>
          </a:p>
        </p:txBody>
      </p:sp>
    </p:spTree>
    <p:extLst>
      <p:ext uri="{BB962C8B-B14F-4D97-AF65-F5344CB8AC3E}">
        <p14:creationId xmlns:p14="http://schemas.microsoft.com/office/powerpoint/2010/main" val="19959683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pPr marL="571500" indent="-571500">
              <a:buFont typeface="Wingdings" panose="05000000000000000000" pitchFamily="2" charset="2"/>
              <a:buChar char="v"/>
            </a:pPr>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a:buFont typeface="Wingdings" panose="05000000000000000000" pitchFamily="2" charset="2"/>
              <a:buChar char="§"/>
            </a:pPr>
            <a:endParaRPr lang="et-EE" dirty="0" smtClean="0"/>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Üldised nõuded raamatupidamise korraldamisele</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Raamatupidamise </a:t>
            </a:r>
            <a:r>
              <a:rPr lang="et-EE" sz="2400" dirty="0" err="1" smtClean="0">
                <a:latin typeface="Arial" panose="020B0604020202020204" pitchFamily="34" charset="0"/>
                <a:cs typeface="Arial" panose="020B0604020202020204" pitchFamily="34" charset="0"/>
              </a:rPr>
              <a:t>sise</a:t>
            </a:r>
            <a:r>
              <a:rPr lang="et-EE" sz="2400" dirty="0" smtClean="0">
                <a:latin typeface="Arial" panose="020B0604020202020204" pitchFamily="34" charset="0"/>
                <a:cs typeface="Arial" panose="020B0604020202020204" pitchFamily="34" charset="0"/>
              </a:rPr>
              <a:t>-eeskiri</a:t>
            </a:r>
          </a:p>
          <a:p>
            <a:pPr>
              <a:buFont typeface="Wingdings" panose="05000000000000000000" pitchFamily="2" charset="2"/>
              <a:buChar char="§"/>
            </a:pPr>
            <a:r>
              <a:rPr lang="et-EE" sz="2400" dirty="0" smtClean="0">
                <a:latin typeface="Arial" panose="020B0604020202020204" pitchFamily="34" charset="0"/>
                <a:cs typeface="Arial" panose="020B0604020202020204" pitchFamily="34" charset="0"/>
              </a:rPr>
              <a:t>Majandusaasta 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Tegevusaruanne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Raamatupidamise aastaaruanne</a:t>
            </a: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Raamatupidamisdokumentide säilitamise kohustus</a:t>
            </a: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a:t>
            </a:fld>
            <a:endParaRPr lang="ru-RU"/>
          </a:p>
        </p:txBody>
      </p:sp>
    </p:spTree>
    <p:extLst>
      <p:ext uri="{BB962C8B-B14F-4D97-AF65-F5344CB8AC3E}">
        <p14:creationId xmlns:p14="http://schemas.microsoft.com/office/powerpoint/2010/main" val="3465011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78252"/>
          </a:xfrm>
        </p:spPr>
        <p:txBody>
          <a:bodyPr>
            <a:normAutofit/>
          </a:bodyPr>
          <a:lstStyle/>
          <a:p>
            <a:r>
              <a:rPr lang="et-EE" sz="2400" b="1" dirty="0" smtClean="0">
                <a:latin typeface="Arial" panose="020B0604020202020204" pitchFamily="34" charset="0"/>
                <a:cs typeface="Arial" panose="020B0604020202020204" pitchFamily="34" charset="0"/>
              </a:rPr>
              <a:t>Algdokument</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70262" y="1343379"/>
            <a:ext cx="8045087" cy="4833584"/>
          </a:xfrm>
        </p:spPr>
        <p:txBody>
          <a:bodyPr>
            <a:normAutofit/>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ru-RU" sz="2400" dirty="0" err="1" smtClean="0">
                <a:latin typeface="Arial" panose="020B0604020202020204" pitchFamily="34" charset="0"/>
                <a:cs typeface="Arial" panose="020B0604020202020204" pitchFamily="34" charset="0"/>
              </a:rPr>
              <a:t>Raamatupidamise</a:t>
            </a:r>
            <a:r>
              <a:rPr lang="ru-RU" sz="2400" dirty="0" smtClean="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algdokument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mille</a:t>
            </a:r>
            <a:r>
              <a:rPr lang="ru-RU" sz="2400"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sisu</a:t>
            </a:r>
            <a:r>
              <a:rPr lang="ru-RU" sz="2400" u="sng"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ja</a:t>
            </a:r>
            <a:r>
              <a:rPr lang="ru-RU" sz="2400" u="sng" dirty="0">
                <a:latin typeface="Arial" panose="020B0604020202020204" pitchFamily="34" charset="0"/>
                <a:cs typeface="Arial" panose="020B0604020202020204" pitchFamily="34" charset="0"/>
              </a:rPr>
              <a:t> </a:t>
            </a:r>
            <a:r>
              <a:rPr lang="ru-RU" sz="2400" u="sng" dirty="0" err="1">
                <a:latin typeface="Arial" panose="020B0604020202020204" pitchFamily="34" charset="0"/>
                <a:cs typeface="Arial" panose="020B0604020202020204" pitchFamily="34" charset="0"/>
              </a:rPr>
              <a:t>vorm</a:t>
            </a:r>
            <a:r>
              <a:rPr lang="ru-RU" sz="2400" u="sng"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peavad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vajaduse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korral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võimaldama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kompetentsele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ja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sõltumatule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osapoolele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tõendada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majandustehingu</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toimumise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asjaolusid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ja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tõepärasust</a:t>
            </a:r>
            <a:r>
              <a:rPr lang="ru-RU" sz="2400" dirty="0" smtClean="0">
                <a:latin typeface="Arial" panose="020B0604020202020204" pitchFamily="34" charset="0"/>
                <a:cs typeface="Arial" panose="020B0604020202020204" pitchFamily="34" charset="0"/>
              </a:rPr>
              <a:t>.</a:t>
            </a:r>
            <a:r>
              <a:rPr lang="et-EE" sz="2400" dirty="0" smtClean="0">
                <a:latin typeface="Arial" panose="020B0604020202020204" pitchFamily="34" charset="0"/>
                <a:cs typeface="Arial" panose="020B0604020202020204" pitchFamily="34" charset="0"/>
              </a:rPr>
              <a:t> </a:t>
            </a: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Raamatupidamise seadus § 7</a:t>
            </a:r>
            <a:endParaRPr lang="ru-RU"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800" dirty="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ru-RU" sz="28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10</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066038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365126"/>
            <a:ext cx="8007350" cy="640713"/>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08000" y="1117600"/>
            <a:ext cx="8007350" cy="5059363"/>
          </a:xfrm>
        </p:spPr>
        <p:txBody>
          <a:bodyPr>
            <a:normAutofit fontScale="85000" lnSpcReduction="20000"/>
          </a:bodyPr>
          <a:lstStyle/>
          <a:p>
            <a:pPr marL="0" indent="0">
              <a:buNone/>
            </a:pPr>
            <a:endParaRPr lang="et-EE" dirty="0" smtClean="0"/>
          </a:p>
          <a:p>
            <a:pPr marL="0" indent="0">
              <a:buNone/>
            </a:pPr>
            <a:endParaRPr lang="et-EE" sz="2600" dirty="0" smtClean="0">
              <a:latin typeface="Arial" panose="020B0604020202020204" pitchFamily="34" charset="0"/>
              <a:cs typeface="Arial" panose="020B0604020202020204" pitchFamily="34" charset="0"/>
            </a:endParaRPr>
          </a:p>
          <a:p>
            <a:pPr marL="0" indent="0">
              <a:buNone/>
            </a:pPr>
            <a:r>
              <a:rPr lang="et-EE" sz="3000" dirty="0" smtClean="0">
                <a:latin typeface="Arial" panose="020B0604020202020204" pitchFamily="34" charset="0"/>
                <a:cs typeface="Arial" panose="020B0604020202020204" pitchFamily="34" charset="0"/>
              </a:rPr>
              <a:t>Raamatupidamise aastaaruande koostamise ja avaldamise eesmärk on anda aruande kasutajale, kellel on </a:t>
            </a:r>
            <a:r>
              <a:rPr lang="et-EE" sz="3000" u="sng" dirty="0" smtClean="0">
                <a:latin typeface="Arial" panose="020B0604020202020204" pitchFamily="34" charset="0"/>
                <a:cs typeface="Arial" panose="020B0604020202020204" pitchFamily="34" charset="0"/>
              </a:rPr>
              <a:t>aruandest arusaamiseks piisavad finantsalased teadmised</a:t>
            </a:r>
            <a:r>
              <a:rPr lang="et-EE" sz="3000" dirty="0" smtClean="0">
                <a:latin typeface="Arial" panose="020B0604020202020204" pitchFamily="34" charset="0"/>
                <a:cs typeface="Arial" panose="020B0604020202020204" pitchFamily="34" charset="0"/>
              </a:rPr>
              <a:t>, raamatupidamiskohustuslase finantsseisundi, -tulemuse ja rahavoogude kohta asjakohast ning tõepäraselt esitatud informatsiooni, mida aruande kasutaja saaks oma majandusotsuste tegemisel kasutada.</a:t>
            </a: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dirty="0" smtClean="0"/>
          </a:p>
          <a:p>
            <a:pPr marL="0" indent="0">
              <a:buNone/>
            </a:pPr>
            <a:endParaRPr lang="et-EE" dirty="0"/>
          </a:p>
          <a:p>
            <a:pPr marL="0" indent="0">
              <a:buNone/>
            </a:pPr>
            <a:r>
              <a:rPr lang="et-EE" sz="2400" dirty="0" smtClean="0">
                <a:latin typeface="Arial" panose="020B0604020202020204" pitchFamily="34" charset="0"/>
                <a:cs typeface="Arial" panose="020B0604020202020204" pitchFamily="34" charset="0"/>
              </a:rPr>
              <a:t>Raamatupidamise seadus § 15 lg 1</a:t>
            </a: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11</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956795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75844"/>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br>
              <a:rPr lang="et-EE"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240971"/>
            <a:ext cx="7886700" cy="5024363"/>
          </a:xfrm>
        </p:spPr>
        <p:txBody>
          <a:bodyPr>
            <a:normAutofit/>
          </a:bodyPr>
          <a:lstStyle/>
          <a:p>
            <a:endParaRPr lang="et-EE" b="1" dirty="0" smtClean="0"/>
          </a:p>
          <a:p>
            <a:pPr marL="0" indent="0">
              <a:buNone/>
            </a:pPr>
            <a:r>
              <a:rPr lang="et-EE" sz="2400" dirty="0" smtClean="0">
                <a:latin typeface="Arial" panose="020B0604020202020204" pitchFamily="34" charset="0"/>
                <a:cs typeface="Arial" panose="020B0604020202020204" pitchFamily="34" charset="0"/>
              </a:rPr>
              <a:t>Kui </a:t>
            </a:r>
            <a:r>
              <a:rPr lang="et-EE" sz="2400" dirty="0">
                <a:latin typeface="Arial" panose="020B0604020202020204" pitchFamily="34" charset="0"/>
                <a:cs typeface="Arial" panose="020B0604020202020204" pitchFamily="34" charset="0"/>
              </a:rPr>
              <a:t>korteriühistu peab koostama majandusaasta aruande, kohaldatakse selle koostamisele, esitamisele </a:t>
            </a:r>
            <a:r>
              <a:rPr lang="et-EE" sz="2400" dirty="0" smtClean="0">
                <a:latin typeface="Arial" panose="020B0604020202020204" pitchFamily="34" charset="0"/>
                <a:cs typeface="Arial" panose="020B0604020202020204" pitchFamily="34" charset="0"/>
              </a:rPr>
              <a:t>ja kinnitamisele mittetulundusühingute </a:t>
            </a:r>
            <a:r>
              <a:rPr lang="et-EE" sz="2400" dirty="0">
                <a:latin typeface="Arial" panose="020B0604020202020204" pitchFamily="34" charset="0"/>
                <a:cs typeface="Arial" panose="020B0604020202020204" pitchFamily="34" charset="0"/>
              </a:rPr>
              <a:t>seaduse § 36 lõigetes </a:t>
            </a:r>
            <a:r>
              <a:rPr lang="et-EE" sz="2400" dirty="0" smtClean="0">
                <a:latin typeface="Arial" panose="020B0604020202020204" pitchFamily="34" charset="0"/>
                <a:cs typeface="Arial" panose="020B0604020202020204" pitchFamily="34" charset="0"/>
              </a:rPr>
              <a:t>1–3 </a:t>
            </a:r>
            <a:r>
              <a:rPr lang="et-EE" sz="2400" dirty="0">
                <a:latin typeface="Arial" panose="020B0604020202020204" pitchFamily="34" charset="0"/>
                <a:cs typeface="Arial" panose="020B0604020202020204" pitchFamily="34" charset="0"/>
              </a:rPr>
              <a:t>mittetulundusühingu majandusaasta </a:t>
            </a:r>
            <a:r>
              <a:rPr lang="et-EE" sz="2400" dirty="0" smtClean="0">
                <a:latin typeface="Arial" panose="020B0604020202020204" pitchFamily="34" charset="0"/>
                <a:cs typeface="Arial" panose="020B0604020202020204" pitchFamily="34" charset="0"/>
              </a:rPr>
              <a:t>aruande kohta </a:t>
            </a:r>
            <a:r>
              <a:rPr lang="et-EE" sz="2400" dirty="0">
                <a:latin typeface="Arial" panose="020B0604020202020204" pitchFamily="34" charset="0"/>
                <a:cs typeface="Arial" panose="020B0604020202020204" pitchFamily="34" charset="0"/>
              </a:rPr>
              <a:t>sätestatut käesolevas seaduses sätestatud erisustega.</a:t>
            </a:r>
            <a:r>
              <a:rPr lang="et-EE" sz="2400" dirty="0" smtClean="0">
                <a:latin typeface="Arial" panose="020B0604020202020204" pitchFamily="34" charset="0"/>
                <a:cs typeface="Arial" panose="020B0604020202020204" pitchFamily="34" charset="0"/>
              </a:rPr>
              <a:t>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b="1"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Korteriomandi- ja korteriühistuseadus § 51 lg 1</a:t>
            </a:r>
          </a:p>
          <a:p>
            <a:pPr marL="0" indent="0">
              <a:buNone/>
            </a:pP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12</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593985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797467"/>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95111" y="1343378"/>
            <a:ext cx="7962195" cy="4540074"/>
          </a:xfrm>
        </p:spPr>
        <p:txBody>
          <a:bodyPr/>
          <a:lstStyle/>
          <a:p>
            <a:pPr marL="109728" indent="0">
              <a:buNone/>
            </a:pPr>
            <a:endParaRPr lang="et-EE" sz="18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Pärast majandusaasta lõppu koostab juhatus majandusaasta aruande raamatupidamise seaduses sätestatud korras</a:t>
            </a:r>
            <a:r>
              <a:rPr lang="en-US" sz="2400" dirty="0" smtClean="0">
                <a:latin typeface="Arial" panose="020B0604020202020204" pitchFamily="34" charset="0"/>
                <a:cs typeface="Arial" panose="020B0604020202020204" pitchFamily="34" charset="0"/>
              </a:rPr>
              <a:t>.</a:t>
            </a: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Majandusaasta aruanne </a:t>
            </a:r>
            <a:r>
              <a:rPr lang="et-EE" sz="2400" u="sng" dirty="0" smtClean="0">
                <a:latin typeface="Arial" panose="020B0604020202020204" pitchFamily="34" charset="0"/>
                <a:cs typeface="Arial" panose="020B0604020202020204" pitchFamily="34" charset="0"/>
              </a:rPr>
              <a:t>kiidetakse heaks </a:t>
            </a:r>
            <a:r>
              <a:rPr lang="et-EE" sz="2400" dirty="0" smtClean="0">
                <a:latin typeface="Arial" panose="020B0604020202020204" pitchFamily="34" charset="0"/>
                <a:cs typeface="Arial" panose="020B0604020202020204" pitchFamily="34" charset="0"/>
              </a:rPr>
              <a:t>ja vormistatakse vastavalt raamatupidamise seaduse  §-s 25 sätestatule.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endParaRPr lang="et-EE" sz="2400" dirty="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Mittetulundusühingute seadus § 36 lg 1-3</a:t>
            </a:r>
          </a:p>
          <a:p>
            <a:pPr marL="2743200" lvl="8" indent="0">
              <a:buNone/>
            </a:pPr>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13</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086915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7379" y="365126"/>
            <a:ext cx="8187972" cy="537985"/>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p>
        </p:txBody>
      </p:sp>
      <p:sp>
        <p:nvSpPr>
          <p:cNvPr id="3" name="Sisu kohatäide 2"/>
          <p:cNvSpPr>
            <a:spLocks noGrp="1"/>
          </p:cNvSpPr>
          <p:nvPr>
            <p:ph idx="1"/>
          </p:nvPr>
        </p:nvSpPr>
        <p:spPr>
          <a:xfrm>
            <a:off x="327378" y="903111"/>
            <a:ext cx="8187972" cy="5453240"/>
          </a:xfrm>
        </p:spPr>
        <p:txBody>
          <a:bodyPr>
            <a:normAutofit/>
          </a:bodyPr>
          <a:lstStyle/>
          <a:p>
            <a:endParaRPr lang="et-EE" dirty="0" smtClean="0"/>
          </a:p>
          <a:p>
            <a:pPr marL="0" indent="0">
              <a:buNone/>
            </a:pPr>
            <a:r>
              <a:rPr lang="et-EE" sz="2400" dirty="0" smtClean="0">
                <a:latin typeface="Arial" panose="020B0604020202020204" pitchFamily="34" charset="0"/>
                <a:cs typeface="Arial" panose="020B0604020202020204" pitchFamily="34" charset="0"/>
              </a:rPr>
              <a:t>Majandusaasta aruande koostamise lõpetamise kuupäevaks loetakse kuupäev, millal </a:t>
            </a:r>
            <a:r>
              <a:rPr lang="et-EE" sz="2400" u="sng" dirty="0" smtClean="0">
                <a:latin typeface="Arial" panose="020B0604020202020204" pitchFamily="34" charset="0"/>
                <a:cs typeface="Arial" panose="020B0604020202020204" pitchFamily="34" charset="0"/>
              </a:rPr>
              <a:t>juhatus kiitis majandusaasta aruande heaks.</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Vähemalt üks raamatupidamiskohustuslase </a:t>
            </a:r>
            <a:r>
              <a:rPr lang="et-EE" sz="2400" u="sng" dirty="0" smtClean="0">
                <a:latin typeface="Arial" panose="020B0604020202020204" pitchFamily="34" charset="0"/>
                <a:cs typeface="Arial" panose="020B0604020202020204" pitchFamily="34" charset="0"/>
              </a:rPr>
              <a:t>tegevjuhtkonna liige allkirjastab </a:t>
            </a:r>
            <a:r>
              <a:rPr lang="et-EE" sz="2400" dirty="0" smtClean="0">
                <a:latin typeface="Arial" panose="020B0604020202020204" pitchFamily="34" charset="0"/>
                <a:cs typeface="Arial" panose="020B0604020202020204" pitchFamily="34" charset="0"/>
              </a:rPr>
              <a:t>raamatupidamiskohustuslase majandusaasta aruande viivitamata pärast selle heakskiitmist, näidates ära majandusaasta aruande koostamise lõpetamise kuupäeva.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Raamatupidamise seadus § 25 lg 2</a:t>
            </a: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14</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132965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17689" y="365127"/>
            <a:ext cx="7886700" cy="797630"/>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17689" y="1162757"/>
            <a:ext cx="8252178" cy="5305777"/>
          </a:xfrm>
        </p:spPr>
        <p:txBody>
          <a:bodyPr>
            <a:normAutofit fontScale="92500"/>
          </a:bodyPr>
          <a:lstStyle/>
          <a:p>
            <a:pPr marL="0" indent="0">
              <a:buNone/>
            </a:pPr>
            <a:endParaRPr lang="et-EE" sz="30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Majandusaasta aruande </a:t>
            </a:r>
            <a:r>
              <a:rPr lang="et-EE" sz="2600" u="sng" dirty="0" smtClean="0">
                <a:latin typeface="Arial" panose="020B0604020202020204" pitchFamily="34" charset="0"/>
                <a:cs typeface="Arial" panose="020B0604020202020204" pitchFamily="34" charset="0"/>
              </a:rPr>
              <a:t>heakskiitmisega</a:t>
            </a:r>
            <a:r>
              <a:rPr lang="et-EE" sz="2600" dirty="0" smtClean="0">
                <a:latin typeface="Arial" panose="020B0604020202020204" pitchFamily="34" charset="0"/>
                <a:cs typeface="Arial" panose="020B0604020202020204" pitchFamily="34" charset="0"/>
              </a:rPr>
              <a:t> kinnitab  juhatus majandusaasta aruandes esitatud andmete õigsust ja täielikkust, sealhulgas seda, et raamatupidamise aastaaruanne koostati kooskõlas käesoleva seaduse § 17 lõikes 1 nimetatud </a:t>
            </a:r>
            <a:r>
              <a:rPr lang="et-EE" sz="2600" u="sng" dirty="0" smtClean="0">
                <a:latin typeface="Arial" panose="020B0604020202020204" pitchFamily="34" charset="0"/>
                <a:cs typeface="Arial" panose="020B0604020202020204" pitchFamily="34" charset="0"/>
              </a:rPr>
              <a:t>finantsaruandluse standardiga </a:t>
            </a:r>
            <a:r>
              <a:rPr lang="et-EE" sz="2600" dirty="0" smtClean="0">
                <a:latin typeface="Arial" panose="020B0604020202020204" pitchFamily="34" charset="0"/>
                <a:cs typeface="Arial" panose="020B0604020202020204" pitchFamily="34" charset="0"/>
              </a:rPr>
              <a:t>ning see kajastab </a:t>
            </a:r>
            <a:r>
              <a:rPr lang="et-EE" sz="2600" u="sng" dirty="0" smtClean="0">
                <a:latin typeface="Arial" panose="020B0604020202020204" pitchFamily="34" charset="0"/>
                <a:cs typeface="Arial" panose="020B0604020202020204" pitchFamily="34" charset="0"/>
              </a:rPr>
              <a:t>asjakohast</a:t>
            </a:r>
            <a:r>
              <a:rPr lang="et-EE" sz="2600" dirty="0" smtClean="0">
                <a:latin typeface="Arial" panose="020B0604020202020204" pitchFamily="34" charset="0"/>
                <a:cs typeface="Arial" panose="020B0604020202020204" pitchFamily="34" charset="0"/>
              </a:rPr>
              <a:t> ja </a:t>
            </a:r>
            <a:r>
              <a:rPr lang="et-EE" sz="2600" u="sng" dirty="0" smtClean="0">
                <a:latin typeface="Arial" panose="020B0604020202020204" pitchFamily="34" charset="0"/>
                <a:cs typeface="Arial" panose="020B0604020202020204" pitchFamily="34" charset="0"/>
              </a:rPr>
              <a:t>tõepäraselt</a:t>
            </a:r>
            <a:r>
              <a:rPr lang="et-EE" sz="2600" dirty="0" smtClean="0">
                <a:latin typeface="Arial" panose="020B0604020202020204" pitchFamily="34" charset="0"/>
                <a:cs typeface="Arial" panose="020B0604020202020204" pitchFamily="34" charset="0"/>
              </a:rPr>
              <a:t> esitatud informatsiooni raamatupidamiskohustuslase finantsseisundi ja -tulemuse ning rahavoo kohta või annab käesolevas seaduses nõutud informatsiooni.</a:t>
            </a:r>
            <a:br>
              <a:rPr lang="et-EE" sz="2600" dirty="0" smtClean="0">
                <a:latin typeface="Arial" panose="020B0604020202020204" pitchFamily="34" charset="0"/>
                <a:cs typeface="Arial" panose="020B0604020202020204" pitchFamily="34" charset="0"/>
              </a:rPr>
            </a:br>
            <a:endParaRPr lang="et-EE" sz="2600" dirty="0" smtClean="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25 lg 1</a:t>
            </a:r>
            <a:endParaRPr lang="ru-RU" sz="26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15</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653121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31074" y="365126"/>
            <a:ext cx="8084276" cy="117629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388533"/>
            <a:ext cx="8176683" cy="4788430"/>
          </a:xfrm>
        </p:spPr>
        <p:txBody>
          <a:bodyPr>
            <a:normAutofit fontScale="92500" lnSpcReduction="10000"/>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600" u="sng" dirty="0" smtClean="0">
                <a:latin typeface="Arial" panose="020B0604020202020204" pitchFamily="34" charset="0"/>
                <a:cs typeface="Arial" panose="020B0604020202020204" pitchFamily="34" charset="0"/>
              </a:rPr>
              <a:t>Eesti finantsaruandluse standardi</a:t>
            </a:r>
            <a:r>
              <a:rPr lang="fi-FI" sz="2600" u="sng" dirty="0" smtClean="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kohaselt</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koostatud</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aruannetes</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rakendatavad</a:t>
            </a:r>
            <a:r>
              <a:rPr lang="et-EE" sz="2600" dirty="0">
                <a:latin typeface="Arial" panose="020B0604020202020204" pitchFamily="34" charset="0"/>
                <a:cs typeface="Arial" panose="020B0604020202020204" pitchFamily="34" charset="0"/>
              </a:rPr>
              <a:t> arvestuspõhimõtted peavad olema vastavuses raamatupidamise seaduses </a:t>
            </a:r>
            <a:r>
              <a:rPr lang="fi-FI" sz="2600" dirty="0" err="1">
                <a:latin typeface="Arial" panose="020B0604020202020204" pitchFamily="34" charset="0"/>
                <a:cs typeface="Arial" panose="020B0604020202020204" pitchFamily="34" charset="0"/>
              </a:rPr>
              <a:t>sätestatud</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alusprintsiipidega</a:t>
            </a:r>
            <a:r>
              <a:rPr lang="fi-FI" sz="2600" dirty="0">
                <a:latin typeface="Arial" panose="020B0604020202020204" pitchFamily="34" charset="0"/>
                <a:cs typeface="Arial" panose="020B0604020202020204" pitchFamily="34" charset="0"/>
              </a:rPr>
              <a:t> ja </a:t>
            </a:r>
            <a:r>
              <a:rPr lang="fi-FI" sz="2600" dirty="0" err="1">
                <a:latin typeface="Arial" panose="020B0604020202020204" pitchFamily="34" charset="0"/>
                <a:cs typeface="Arial" panose="020B0604020202020204" pitchFamily="34" charset="0"/>
              </a:rPr>
              <a:t>Raamatupidamise</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Toimkonna</a:t>
            </a:r>
            <a:r>
              <a:rPr lang="fi-FI" sz="2600" dirty="0">
                <a:latin typeface="Arial" panose="020B0604020202020204" pitchFamily="34" charset="0"/>
                <a:cs typeface="Arial" panose="020B0604020202020204" pitchFamily="34" charset="0"/>
              </a:rPr>
              <a:t> </a:t>
            </a:r>
            <a:r>
              <a:rPr lang="fi-FI" sz="2600" dirty="0" err="1">
                <a:latin typeface="Arial" panose="020B0604020202020204" pitchFamily="34" charset="0"/>
                <a:cs typeface="Arial" panose="020B0604020202020204" pitchFamily="34" charset="0"/>
              </a:rPr>
              <a:t>juhenditega</a:t>
            </a:r>
            <a:r>
              <a:rPr lang="fi-FI" sz="2600" dirty="0">
                <a:latin typeface="Arial" panose="020B0604020202020204" pitchFamily="34" charset="0"/>
                <a:cs typeface="Arial" panose="020B0604020202020204" pitchFamily="34" charset="0"/>
              </a:rPr>
              <a:t>.</a:t>
            </a:r>
          </a:p>
          <a:p>
            <a:pPr marL="109728" indent="0">
              <a:buNone/>
            </a:pPr>
            <a:endParaRPr lang="et-EE" sz="2600" i="1"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  Eesti Finantsaruandluse standard</a:t>
            </a:r>
          </a:p>
          <a:p>
            <a:pPr marL="0" indent="0">
              <a:buNone/>
            </a:pPr>
            <a:r>
              <a:rPr lang="et-EE" sz="2600" dirty="0" smtClean="0">
                <a:latin typeface="Arial" panose="020B0604020202020204" pitchFamily="34" charset="0"/>
                <a:cs typeface="Arial" panose="020B0604020202020204" pitchFamily="34" charset="0"/>
              </a:rPr>
              <a:t>  Raamatupidamise seadus § 17 lg 1 p 1</a:t>
            </a:r>
            <a:endParaRPr lang="et-EE" sz="2600" dirty="0">
              <a:latin typeface="Arial" panose="020B0604020202020204" pitchFamily="34" charset="0"/>
              <a:cs typeface="Arial" panose="020B0604020202020204" pitchFamily="34" charset="0"/>
            </a:endParaRPr>
          </a:p>
          <a:p>
            <a:endParaRPr lang="ru-RU" sz="24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16</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9751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699" cy="820207"/>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185334"/>
            <a:ext cx="8176683" cy="5091288"/>
          </a:xfrm>
        </p:spPr>
        <p:txBody>
          <a:bodyPr>
            <a:normAutofit fontScale="25000" lnSpcReduction="20000"/>
          </a:bodyPr>
          <a:lstStyle/>
          <a:p>
            <a:endParaRPr lang="et-EE" sz="3800" dirty="0" smtClean="0">
              <a:latin typeface="Arial" panose="020B0604020202020204" pitchFamily="34" charset="0"/>
              <a:cs typeface="Arial" panose="020B0604020202020204" pitchFamily="34" charset="0"/>
            </a:endParaRPr>
          </a:p>
          <a:p>
            <a:endParaRPr lang="et-EE" sz="5100" dirty="0" smtClean="0">
              <a:latin typeface="Arial" panose="020B0604020202020204" pitchFamily="34" charset="0"/>
              <a:cs typeface="Arial" panose="020B0604020202020204" pitchFamily="34" charset="0"/>
            </a:endParaRPr>
          </a:p>
          <a:p>
            <a:r>
              <a:rPr lang="et-EE" sz="9600" dirty="0" smtClean="0">
                <a:latin typeface="Arial" panose="020B0604020202020204" pitchFamily="34" charset="0"/>
                <a:cs typeface="Arial" panose="020B0604020202020204" pitchFamily="34" charset="0"/>
              </a:rPr>
              <a:t>Informatsioon </a:t>
            </a:r>
            <a:r>
              <a:rPr lang="et-EE" sz="9600" dirty="0">
                <a:latin typeface="Arial" panose="020B0604020202020204" pitchFamily="34" charset="0"/>
                <a:cs typeface="Arial" panose="020B0604020202020204" pitchFamily="34" charset="0"/>
              </a:rPr>
              <a:t>peab olema aruande kasutajale kasulik, kui see </a:t>
            </a:r>
            <a:r>
              <a:rPr lang="et-EE" sz="9600" dirty="0" smtClean="0">
                <a:latin typeface="Arial" panose="020B0604020202020204" pitchFamily="34" charset="0"/>
                <a:cs typeface="Arial" panose="020B0604020202020204" pitchFamily="34" charset="0"/>
              </a:rPr>
              <a:t>on asjakohane </a:t>
            </a:r>
            <a:r>
              <a:rPr lang="et-EE" sz="9600" dirty="0">
                <a:latin typeface="Arial" panose="020B0604020202020204" pitchFamily="34" charset="0"/>
                <a:cs typeface="Arial" panose="020B0604020202020204" pitchFamily="34" charset="0"/>
              </a:rPr>
              <a:t>ja tõepäraselt esitatud</a:t>
            </a:r>
            <a:r>
              <a:rPr lang="et-EE" sz="9600" dirty="0" smtClean="0">
                <a:latin typeface="Arial" panose="020B0604020202020204" pitchFamily="34" charset="0"/>
                <a:cs typeface="Arial" panose="020B0604020202020204" pitchFamily="34" charset="0"/>
              </a:rPr>
              <a:t>.</a:t>
            </a:r>
          </a:p>
          <a:p>
            <a:pPr marL="0" indent="0">
              <a:buNone/>
            </a:pPr>
            <a:endParaRPr lang="et-EE" sz="9600" dirty="0">
              <a:latin typeface="Arial" panose="020B0604020202020204" pitchFamily="34" charset="0"/>
              <a:cs typeface="Arial" panose="020B0604020202020204" pitchFamily="34" charset="0"/>
            </a:endParaRPr>
          </a:p>
          <a:p>
            <a:pPr marL="0" indent="0">
              <a:buNone/>
            </a:pPr>
            <a:r>
              <a:rPr lang="et-EE" sz="9600" dirty="0" smtClean="0">
                <a:latin typeface="Arial" panose="020B0604020202020204" pitchFamily="34" charset="0"/>
                <a:cs typeface="Arial" panose="020B0604020202020204" pitchFamily="34" charset="0"/>
              </a:rPr>
              <a:t>   </a:t>
            </a:r>
            <a:r>
              <a:rPr lang="et-EE" sz="9600" u="sng" dirty="0" smtClean="0">
                <a:latin typeface="Arial" panose="020B0604020202020204" pitchFamily="34" charset="0"/>
                <a:cs typeface="Arial" panose="020B0604020202020204" pitchFamily="34" charset="0"/>
              </a:rPr>
              <a:t>Asjakohane </a:t>
            </a:r>
            <a:r>
              <a:rPr lang="et-EE" sz="9600" u="sng" dirty="0">
                <a:latin typeface="Arial" panose="020B0604020202020204" pitchFamily="34" charset="0"/>
                <a:cs typeface="Arial" panose="020B0604020202020204" pitchFamily="34" charset="0"/>
              </a:rPr>
              <a:t>finantsinformatsioon:</a:t>
            </a:r>
          </a:p>
          <a:p>
            <a:r>
              <a:rPr lang="et-EE" sz="9600" dirty="0" smtClean="0">
                <a:latin typeface="Arial" panose="020B0604020202020204" pitchFamily="34" charset="0"/>
                <a:cs typeface="Arial" panose="020B0604020202020204" pitchFamily="34" charset="0"/>
              </a:rPr>
              <a:t>Saab </a:t>
            </a:r>
            <a:r>
              <a:rPr lang="et-EE" sz="9600" dirty="0">
                <a:latin typeface="Arial" panose="020B0604020202020204" pitchFamily="34" charset="0"/>
                <a:cs typeface="Arial" panose="020B0604020202020204" pitchFamily="34" charset="0"/>
              </a:rPr>
              <a:t>langetada vajalikke otsuseid</a:t>
            </a:r>
          </a:p>
          <a:p>
            <a:r>
              <a:rPr lang="et-EE" sz="9600" dirty="0" smtClean="0">
                <a:latin typeface="Arial" panose="020B0604020202020204" pitchFamily="34" charset="0"/>
                <a:cs typeface="Arial" panose="020B0604020202020204" pitchFamily="34" charset="0"/>
              </a:rPr>
              <a:t>Omab </a:t>
            </a:r>
            <a:r>
              <a:rPr lang="et-EE" sz="9600" dirty="0">
                <a:latin typeface="Arial" panose="020B0604020202020204" pitchFamily="34" charset="0"/>
                <a:cs typeface="Arial" panose="020B0604020202020204" pitchFamily="34" charset="0"/>
              </a:rPr>
              <a:t>kinnitavat väärtust</a:t>
            </a:r>
          </a:p>
          <a:p>
            <a:r>
              <a:rPr lang="et-EE" sz="9600" dirty="0">
                <a:latin typeface="Arial" panose="020B0604020202020204" pitchFamily="34" charset="0"/>
                <a:cs typeface="Arial" panose="020B0604020202020204" pitchFamily="34" charset="0"/>
              </a:rPr>
              <a:t>Oluline selline info, mille </a:t>
            </a:r>
            <a:r>
              <a:rPr lang="et-EE" sz="9600" dirty="0" err="1">
                <a:latin typeface="Arial" panose="020B0604020202020204" pitchFamily="34" charset="0"/>
                <a:cs typeface="Arial" panose="020B0604020202020204" pitchFamily="34" charset="0"/>
              </a:rPr>
              <a:t>ärajätmine</a:t>
            </a:r>
            <a:r>
              <a:rPr lang="et-EE" sz="9600" dirty="0">
                <a:latin typeface="Arial" panose="020B0604020202020204" pitchFamily="34" charset="0"/>
                <a:cs typeface="Arial" panose="020B0604020202020204" pitchFamily="34" charset="0"/>
              </a:rPr>
              <a:t> või ebaõige esitamine mõjutab tehtavaid otsuseid </a:t>
            </a:r>
          </a:p>
          <a:p>
            <a:endParaRPr lang="et-EE" sz="9600" dirty="0">
              <a:latin typeface="Arial" panose="020B0604020202020204" pitchFamily="34" charset="0"/>
              <a:cs typeface="Arial" panose="020B0604020202020204" pitchFamily="34" charset="0"/>
            </a:endParaRPr>
          </a:p>
          <a:p>
            <a:pPr marL="0" indent="0">
              <a:buNone/>
            </a:pPr>
            <a:endParaRPr lang="et-EE" sz="8600" dirty="0" smtClean="0">
              <a:latin typeface="Arial" panose="020B0604020202020204" pitchFamily="34" charset="0"/>
              <a:cs typeface="Arial" panose="020B0604020202020204" pitchFamily="34" charset="0"/>
            </a:endParaRPr>
          </a:p>
          <a:p>
            <a:pPr marL="0" indent="0">
              <a:buNone/>
            </a:pPr>
            <a:endParaRPr lang="et-EE" sz="86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u="sng" dirty="0">
                <a:latin typeface="Arial" panose="020B0604020202020204" pitchFamily="34" charset="0"/>
                <a:cs typeface="Arial" panose="020B0604020202020204" pitchFamily="34" charset="0"/>
              </a:rPr>
              <a:t> </a:t>
            </a:r>
            <a:endParaRPr lang="et-EE" sz="24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17</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750447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823593"/>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74715"/>
            <a:ext cx="7886700" cy="4351338"/>
          </a:xfrm>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Finantsinformatsiooni </a:t>
            </a:r>
            <a:r>
              <a:rPr lang="et-EE" sz="2400" dirty="0">
                <a:latin typeface="Arial" panose="020B0604020202020204" pitchFamily="34" charset="0"/>
                <a:cs typeface="Arial" panose="020B0604020202020204" pitchFamily="34" charset="0"/>
              </a:rPr>
              <a:t>tõepärane esitus eeldab, et</a:t>
            </a:r>
            <a:r>
              <a:rPr lang="et-EE" sz="2400" dirty="0" smtClean="0">
                <a:latin typeface="Arial" panose="020B0604020202020204" pitchFamily="34" charset="0"/>
                <a:cs typeface="Arial" panose="020B0604020202020204" pitchFamily="34" charset="0"/>
              </a:rPr>
              <a:t>:</a:t>
            </a:r>
          </a:p>
          <a:p>
            <a:pPr marL="0" indent="0">
              <a:buNone/>
            </a:pP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Informatsioon </a:t>
            </a:r>
            <a:r>
              <a:rPr lang="et-EE" sz="2400" dirty="0">
                <a:latin typeface="Arial" panose="020B0604020202020204" pitchFamily="34" charset="0"/>
                <a:cs typeface="Arial" panose="020B0604020202020204" pitchFamily="34" charset="0"/>
              </a:rPr>
              <a:t>aruandes on </a:t>
            </a:r>
            <a:r>
              <a:rPr lang="et-EE" sz="2400" u="sng" dirty="0">
                <a:latin typeface="Arial" panose="020B0604020202020204" pitchFamily="34" charset="0"/>
                <a:cs typeface="Arial" panose="020B0604020202020204" pitchFamily="34" charset="0"/>
              </a:rPr>
              <a:t>täielik</a:t>
            </a:r>
          </a:p>
          <a:p>
            <a:r>
              <a:rPr lang="et-EE" sz="2400" dirty="0">
                <a:latin typeface="Arial" panose="020B0604020202020204" pitchFamily="34" charset="0"/>
                <a:cs typeface="Arial" panose="020B0604020202020204" pitchFamily="34" charset="0"/>
              </a:rPr>
              <a:t>Informatsioon aruandes on </a:t>
            </a:r>
            <a:r>
              <a:rPr lang="et-EE" sz="2400" u="sng" dirty="0">
                <a:latin typeface="Arial" panose="020B0604020202020204" pitchFamily="34" charset="0"/>
                <a:cs typeface="Arial" panose="020B0604020202020204" pitchFamily="34" charset="0"/>
              </a:rPr>
              <a:t>neutraalne</a:t>
            </a:r>
          </a:p>
          <a:p>
            <a:r>
              <a:rPr lang="et-EE" sz="2400" dirty="0">
                <a:latin typeface="Arial" panose="020B0604020202020204" pitchFamily="34" charset="0"/>
                <a:cs typeface="Arial" panose="020B0604020202020204" pitchFamily="34" charset="0"/>
              </a:rPr>
              <a:t>Informatsioon  aruandes on </a:t>
            </a:r>
            <a:r>
              <a:rPr lang="et-EE" sz="2400" u="sng" dirty="0">
                <a:latin typeface="Arial" panose="020B0604020202020204" pitchFamily="34" charset="0"/>
                <a:cs typeface="Arial" panose="020B0604020202020204" pitchFamily="34" charset="0"/>
              </a:rPr>
              <a:t>veavaba</a:t>
            </a:r>
          </a:p>
          <a:p>
            <a:endParaRPr lang="et-EE" sz="2400" dirty="0">
              <a:latin typeface="Arial" panose="020B0604020202020204" pitchFamily="34" charset="0"/>
              <a:cs typeface="Arial" panose="020B0604020202020204" pitchFamily="34" charset="0"/>
            </a:endParaRPr>
          </a:p>
          <a:p>
            <a:endParaRPr lang="ru-RU" sz="28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18</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428051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7378" y="482691"/>
            <a:ext cx="7886700" cy="117629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27378" y="1422401"/>
            <a:ext cx="8187972" cy="4754562"/>
          </a:xfrm>
        </p:spPr>
        <p:txBody>
          <a:bodyPr/>
          <a:lstStyle/>
          <a:p>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Finantsaruannete </a:t>
            </a:r>
            <a:r>
              <a:rPr lang="et-EE" sz="2400" dirty="0">
                <a:latin typeface="Arial" panose="020B0604020202020204" pitchFamily="34" charset="0"/>
                <a:cs typeface="Arial" panose="020B0604020202020204" pitchFamily="34" charset="0"/>
              </a:rPr>
              <a:t>põhjal tehtavate otsuste juures on oluline, et esitatud andmed oleksid</a:t>
            </a:r>
            <a:r>
              <a:rPr lang="et-EE" sz="2400" dirty="0" smtClean="0">
                <a:latin typeface="Arial" panose="020B0604020202020204" pitchFamily="34" charset="0"/>
                <a:cs typeface="Arial" panose="020B0604020202020204" pitchFamily="34" charset="0"/>
              </a:rPr>
              <a:t>:</a:t>
            </a:r>
          </a:p>
          <a:p>
            <a:pPr marL="0" indent="0">
              <a:buNone/>
            </a:pP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võrreldavad</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kontrollitavad</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arusaadavad</a:t>
            </a:r>
            <a:endParaRPr lang="ru-RU" sz="24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19</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90666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1" y="286604"/>
            <a:ext cx="7738110" cy="876152"/>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822959" y="1162756"/>
            <a:ext cx="7543801" cy="4706338"/>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Juhatus korraldab mittetulundusühingu       </a:t>
            </a:r>
          </a:p>
          <a:p>
            <a:pPr marL="0" indent="0">
              <a:buNone/>
            </a:pPr>
            <a:r>
              <a:rPr lang="et-EE" sz="2400" dirty="0" smtClean="0">
                <a:latin typeface="Arial" panose="020B0604020202020204" pitchFamily="34" charset="0"/>
                <a:cs typeface="Arial" panose="020B0604020202020204" pitchFamily="34" charset="0"/>
              </a:rPr>
              <a:t>raamatupidamise vastavalt raamatupidamise </a:t>
            </a:r>
          </a:p>
          <a:p>
            <a:pPr marL="0" indent="0">
              <a:buNone/>
            </a:pPr>
            <a:r>
              <a:rPr lang="et-EE" sz="2400" dirty="0" smtClean="0">
                <a:latin typeface="Arial" panose="020B0604020202020204" pitchFamily="34" charset="0"/>
                <a:cs typeface="Arial" panose="020B0604020202020204" pitchFamily="34" charset="0"/>
              </a:rPr>
              <a:t>seadusele.</a:t>
            </a:r>
          </a:p>
          <a:p>
            <a:pPr marL="0" indent="0">
              <a:buNone/>
            </a:pPr>
            <a:r>
              <a:rPr lang="et-EE" sz="2400" dirty="0" smtClean="0">
                <a:latin typeface="Arial" panose="020B0604020202020204" pitchFamily="34" charset="0"/>
                <a:cs typeface="Arial" panose="020B0604020202020204" pitchFamily="34" charset="0"/>
              </a:rPr>
              <a:t/>
            </a:r>
            <a:br>
              <a:rPr lang="et-EE" sz="2400" dirty="0" smtClean="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MTÜS  </a:t>
            </a:r>
            <a:r>
              <a:rPr lang="et-EE" sz="2400" dirty="0">
                <a:latin typeface="Arial" panose="020B0604020202020204" pitchFamily="34" charset="0"/>
                <a:cs typeface="Arial" panose="020B0604020202020204" pitchFamily="34" charset="0"/>
              </a:rPr>
              <a:t>§ 35</a:t>
            </a:r>
          </a:p>
          <a:p>
            <a:pPr>
              <a:buFont typeface="Wingdings" panose="05000000000000000000" pitchFamily="2" charset="2"/>
              <a:buChar char="ü"/>
            </a:pPr>
            <a:r>
              <a:rPr lang="et-EE" sz="2400" dirty="0" err="1" smtClean="0">
                <a:latin typeface="Arial" panose="020B0604020202020204" pitchFamily="34" charset="0"/>
                <a:cs typeface="Arial" panose="020B0604020202020204" pitchFamily="34" charset="0"/>
              </a:rPr>
              <a:t>KrtS</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 50 lg 1</a:t>
            </a: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endParaRPr lang="et-EE" sz="2600" dirty="0" smtClean="0">
              <a:latin typeface="Arial" panose="020B0604020202020204" pitchFamily="34" charset="0"/>
              <a:cs typeface="Arial" panose="020B0604020202020204" pitchFamily="34" charset="0"/>
            </a:endParaRPr>
          </a:p>
          <a:p>
            <a:endParaRPr lang="et-EE" dirty="0"/>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647195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712" y="365127"/>
            <a:ext cx="8018638" cy="774344"/>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p>
        </p:txBody>
      </p:sp>
      <p:sp>
        <p:nvSpPr>
          <p:cNvPr id="3" name="Sisu kohatäide 2"/>
          <p:cNvSpPr>
            <a:spLocks noGrp="1"/>
          </p:cNvSpPr>
          <p:nvPr>
            <p:ph idx="1"/>
          </p:nvPr>
        </p:nvSpPr>
        <p:spPr>
          <a:xfrm>
            <a:off x="496712" y="1241778"/>
            <a:ext cx="7902222" cy="5012266"/>
          </a:xfrm>
        </p:spPr>
        <p:txBody>
          <a:bodyPr>
            <a:normAutofit fontScale="92500" lnSpcReduction="20000"/>
          </a:bodyPr>
          <a:lstStyle/>
          <a:p>
            <a:pPr marL="0" indent="0">
              <a:buNone/>
            </a:pPr>
            <a:endParaRPr lang="et-EE" sz="2400" dirty="0" smtClean="0">
              <a:latin typeface="Arial" panose="020B0604020202020204" pitchFamily="34" charset="0"/>
              <a:cs typeface="Arial" panose="020B0604020202020204" pitchFamily="34" charset="0"/>
            </a:endParaRPr>
          </a:p>
          <a:p>
            <a:endParaRPr lang="et-EE" sz="2600" dirty="0" smtClean="0">
              <a:latin typeface="Arial" panose="020B0604020202020204" pitchFamily="34" charset="0"/>
              <a:cs typeface="Arial" panose="020B0604020202020204" pitchFamily="34" charset="0"/>
            </a:endParaRPr>
          </a:p>
          <a:p>
            <a:r>
              <a:rPr lang="et-EE" sz="2600" dirty="0" smtClean="0">
                <a:latin typeface="Arial" panose="020B0604020202020204" pitchFamily="34" charset="0"/>
                <a:cs typeface="Arial" panose="020B0604020202020204" pitchFamily="34" charset="0"/>
              </a:rPr>
              <a:t>Juhatus esitab </a:t>
            </a:r>
            <a:r>
              <a:rPr lang="et-EE" sz="2600" u="sng" dirty="0" smtClean="0">
                <a:latin typeface="Arial" panose="020B0604020202020204" pitchFamily="34" charset="0"/>
                <a:cs typeface="Arial" panose="020B0604020202020204" pitchFamily="34" charset="0"/>
              </a:rPr>
              <a:t>heakskiidetud</a:t>
            </a:r>
            <a:r>
              <a:rPr lang="et-EE" sz="2600" dirty="0" smtClean="0">
                <a:latin typeface="Arial" panose="020B0604020202020204" pitchFamily="34" charset="0"/>
                <a:cs typeface="Arial" panose="020B0604020202020204" pitchFamily="34" charset="0"/>
              </a:rPr>
              <a:t> aruande üldkoosolekule.</a:t>
            </a:r>
          </a:p>
          <a:p>
            <a:pPr marL="0" indent="0">
              <a:buNone/>
            </a:pPr>
            <a:r>
              <a:rPr lang="et-EE" sz="2600" dirty="0" smtClean="0">
                <a:latin typeface="Arial" panose="020B0604020202020204" pitchFamily="34" charset="0"/>
                <a:cs typeface="Arial" panose="020B0604020202020204" pitchFamily="34" charset="0"/>
              </a:rPr>
              <a:t> </a:t>
            </a:r>
          </a:p>
          <a:p>
            <a:r>
              <a:rPr lang="et-EE" sz="2600" dirty="0" smtClean="0">
                <a:latin typeface="Arial" panose="020B0604020202020204" pitchFamily="34" charset="0"/>
                <a:cs typeface="Arial" panose="020B0604020202020204" pitchFamily="34" charset="0"/>
              </a:rPr>
              <a:t>Kui mittetulundusühingul on audiitor või revisjonikomisjon</a:t>
            </a:r>
            <a:r>
              <a:rPr lang="et-EE" sz="2600" u="sng" dirty="0" smtClean="0">
                <a:latin typeface="Arial" panose="020B0604020202020204" pitchFamily="34" charset="0"/>
                <a:cs typeface="Arial" panose="020B0604020202020204" pitchFamily="34" charset="0"/>
              </a:rPr>
              <a:t>, peab aruandele lisama vandeaudiitori aruande või revisjonikomisjoni arvamuse.</a:t>
            </a:r>
            <a:br>
              <a:rPr lang="et-EE" sz="2600" u="sng" dirty="0" smtClean="0">
                <a:latin typeface="Arial" panose="020B0604020202020204" pitchFamily="34" charset="0"/>
                <a:cs typeface="Arial" panose="020B0604020202020204" pitchFamily="34" charset="0"/>
              </a:rPr>
            </a:br>
            <a:endParaRPr lang="et-EE" sz="2600" u="sng" dirty="0" smtClean="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Mittetulundusühingute seadus § 36 lg 2</a:t>
            </a:r>
            <a:br>
              <a:rPr lang="et-EE" sz="2600" dirty="0" smtClean="0">
                <a:latin typeface="Arial" panose="020B0604020202020204" pitchFamily="34" charset="0"/>
                <a:cs typeface="Arial" panose="020B0604020202020204" pitchFamily="34" charset="0"/>
              </a:rPr>
            </a:br>
            <a:endParaRPr lang="et-EE" sz="2600" dirty="0" smtClean="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dirty="0" smtClean="0"/>
              <a:t>14.11.2018</a:t>
            </a:r>
            <a:endParaRPr lang="ru-RU" dirty="0"/>
          </a:p>
        </p:txBody>
      </p:sp>
      <p:sp>
        <p:nvSpPr>
          <p:cNvPr id="6" name="Slaidinumbri kohatäide 5"/>
          <p:cNvSpPr>
            <a:spLocks noGrp="1"/>
          </p:cNvSpPr>
          <p:nvPr>
            <p:ph type="sldNum" sz="quarter" idx="12"/>
          </p:nvPr>
        </p:nvSpPr>
        <p:spPr/>
        <p:txBody>
          <a:bodyPr/>
          <a:lstStyle/>
          <a:p>
            <a:fld id="{E3A9377C-8AF3-49D0-9C2E-B1B7F87CD70B}" type="slidenum">
              <a:rPr lang="ru-RU" smtClean="0"/>
              <a:t>20</a:t>
            </a:fld>
            <a:endParaRPr lang="ru-RU" dirty="0"/>
          </a:p>
        </p:txBody>
      </p:sp>
      <p:sp>
        <p:nvSpPr>
          <p:cNvPr id="5" name="Jaluse kohatäide 4"/>
          <p:cNvSpPr>
            <a:spLocks noGrp="1"/>
          </p:cNvSpPr>
          <p:nvPr>
            <p:ph type="ftr" sz="quarter" idx="11"/>
          </p:nvPr>
        </p:nvSpPr>
        <p:spPr/>
        <p:txBody>
          <a:bodyPr/>
          <a:lstStyle/>
          <a:p>
            <a:r>
              <a:rPr lang="et-EE" dirty="0" smtClean="0"/>
              <a:t>Revisjon OÜ  </a:t>
            </a:r>
            <a:endParaRPr lang="ru-RU" dirty="0"/>
          </a:p>
        </p:txBody>
      </p:sp>
    </p:spTree>
    <p:extLst>
      <p:ext uri="{BB962C8B-B14F-4D97-AF65-F5344CB8AC3E}">
        <p14:creationId xmlns:p14="http://schemas.microsoft.com/office/powerpoint/2010/main" val="3431143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08000" y="365126"/>
            <a:ext cx="8007350" cy="1450611"/>
          </a:xfrm>
        </p:spPr>
        <p:txBody>
          <a:bodyPr>
            <a:normAutofit/>
          </a:bodyPr>
          <a:lstStyle/>
          <a:p>
            <a:r>
              <a:rPr lang="et-EE" sz="2400" b="1" dirty="0" smtClean="0">
                <a:latin typeface="Arial" panose="020B0604020202020204" pitchFamily="34" charset="0"/>
                <a:cs typeface="Arial" panose="020B0604020202020204" pitchFamily="34" charset="0"/>
              </a:rPr>
              <a:t>Majandusaasta 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08000" y="1332089"/>
            <a:ext cx="8007350" cy="4888089"/>
          </a:xfrm>
        </p:spPr>
        <p:txBody>
          <a:bodyPr>
            <a:normAutofit/>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Kui mittetulundusühing ei ole registripidajale seaduses sätestatud tähtaja möödumisest alates kuue kuu jooksul esitanud nõutavat majandusaasta aruannet, kohustab registripidaja teda registrist kustutamise hoiatusel esitama majandusaasta aruande määratud tähtaja jooksul, mis peab olema vähemalt kuus kuud.</a:t>
            </a:r>
          </a:p>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Mittetulundusühingute seadus § 36¹ lg 1</a:t>
            </a: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21</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8423291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52697"/>
            <a:ext cx="7886700" cy="744583"/>
          </a:xfrm>
        </p:spPr>
        <p:txBody>
          <a:bodyPr>
            <a:normAutofit/>
          </a:bodyPr>
          <a:lstStyle/>
          <a:p>
            <a:r>
              <a:rPr lang="et-EE" sz="2400" b="1" dirty="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993422"/>
            <a:ext cx="8086373" cy="5475111"/>
          </a:xfrm>
        </p:spPr>
        <p:txBody>
          <a:bodyPr>
            <a:normAutofit/>
          </a:bodyPr>
          <a:lstStyle/>
          <a:p>
            <a:pPr marL="452628" indent="-342900"/>
            <a:endParaRPr lang="et-EE" sz="26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egevusaruandes</a:t>
            </a: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antakse </a:t>
            </a:r>
            <a:r>
              <a:rPr lang="et-EE" sz="2400" dirty="0" smtClean="0">
                <a:latin typeface="Arial" panose="020B0604020202020204" pitchFamily="34" charset="0"/>
                <a:cs typeface="Arial" panose="020B0604020202020204" pitchFamily="34" charset="0"/>
              </a:rPr>
              <a:t>ülevaade raamatupidamiskohustuslase </a:t>
            </a:r>
            <a:r>
              <a:rPr lang="et-EE" sz="2400" dirty="0">
                <a:latin typeface="Arial" panose="020B0604020202020204" pitchFamily="34" charset="0"/>
                <a:cs typeface="Arial" panose="020B0604020202020204" pitchFamily="34" charset="0"/>
              </a:rPr>
              <a:t>tegevusest ja asjaoludest, millel on määrav tähtsus raamatupidamiskohustuslase finantsseisundi ja majandustegevuse hindamisel, olulistest sündmustest majandusaastal ning eeldatavatest </a:t>
            </a:r>
            <a:r>
              <a:rPr lang="et-EE" sz="2400" dirty="0" smtClean="0">
                <a:latin typeface="Arial" panose="020B0604020202020204" pitchFamily="34" charset="0"/>
                <a:cs typeface="Arial" panose="020B0604020202020204" pitchFamily="34" charset="0"/>
              </a:rPr>
              <a:t>arengusuundadest</a:t>
            </a:r>
          </a:p>
          <a:p>
            <a:pPr marL="109728" indent="0">
              <a:buNone/>
            </a:pPr>
            <a:endParaRPr lang="et-EE" sz="2400" dirty="0">
              <a:latin typeface="Arial" panose="020B0604020202020204" pitchFamily="34" charset="0"/>
              <a:cs typeface="Arial" panose="020B0604020202020204" pitchFamily="34" charset="0"/>
            </a:endParaRPr>
          </a:p>
          <a:p>
            <a:pPr marL="109728" indent="0">
              <a:buNone/>
            </a:pPr>
            <a:r>
              <a:rPr lang="et-EE" sz="2400" u="sng" dirty="0" smtClean="0">
                <a:latin typeface="Arial" panose="020B0604020202020204" pitchFamily="34" charset="0"/>
                <a:cs typeface="Arial" panose="020B0604020202020204" pitchFamily="34" charset="0"/>
              </a:rPr>
              <a:t>Juhatuse kohustus on koostada tegevusaruanne</a:t>
            </a: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Raamatupidamise </a:t>
            </a:r>
            <a:r>
              <a:rPr lang="et-EE" sz="2400" dirty="0">
                <a:latin typeface="Arial" panose="020B0604020202020204" pitchFamily="34" charset="0"/>
                <a:cs typeface="Arial" panose="020B0604020202020204" pitchFamily="34" charset="0"/>
              </a:rPr>
              <a:t>seadus § 24</a:t>
            </a: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22</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623246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1163228"/>
          </a:xfrm>
        </p:spPr>
        <p:txBody>
          <a:bodyPr>
            <a:normAutofit/>
          </a:bodyPr>
          <a:lstStyle/>
          <a:p>
            <a:r>
              <a:rPr lang="et-EE" sz="2400" b="1" dirty="0">
                <a:latin typeface="Arial" panose="020B0604020202020204" pitchFamily="34" charset="0"/>
                <a:cs typeface="Arial" panose="020B0604020202020204" pitchFamily="34" charset="0"/>
              </a:rPr>
              <a:t>T</a:t>
            </a:r>
            <a:r>
              <a:rPr lang="et-EE" sz="2400" b="1" dirty="0" smtClean="0">
                <a:latin typeface="Arial" panose="020B0604020202020204" pitchFamily="34" charset="0"/>
                <a:cs typeface="Arial" panose="020B0604020202020204" pitchFamily="34" charset="0"/>
              </a:rPr>
              <a:t>egevusaruanne (järg</a:t>
            </a:r>
            <a:r>
              <a:rPr lang="et-EE" sz="2400" b="1" u="sng" dirty="0" smtClean="0">
                <a:latin typeface="Arial" panose="020B0604020202020204" pitchFamily="34" charset="0"/>
                <a:cs typeface="Arial" panose="020B0604020202020204" pitchFamily="34" charset="0"/>
              </a:rPr>
              <a:t>)</a:t>
            </a:r>
            <a:endParaRPr lang="ru-RU" sz="2400" b="1" u="sng"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28355"/>
            <a:ext cx="8200209" cy="4648609"/>
          </a:xfrm>
        </p:spPr>
        <p:txBody>
          <a:bodyPr/>
          <a:lstStyle/>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Tegevusaruandes </a:t>
            </a:r>
            <a:r>
              <a:rPr lang="et-EE" sz="2400" dirty="0">
                <a:latin typeface="Arial" panose="020B0604020202020204" pitchFamily="34" charset="0"/>
                <a:cs typeface="Arial" panose="020B0604020202020204" pitchFamily="34" charset="0"/>
              </a:rPr>
              <a:t>kirjeldatakse muu hulgas</a:t>
            </a:r>
            <a:r>
              <a:rPr lang="et-EE" sz="2400" dirty="0" smtClean="0">
                <a:latin typeface="Arial" panose="020B0604020202020204" pitchFamily="34" charset="0"/>
                <a:cs typeface="Arial" panose="020B0604020202020204" pitchFamily="34" charset="0"/>
              </a:rPr>
              <a:t>:</a:t>
            </a:r>
          </a:p>
          <a:p>
            <a:pPr marL="0" indent="0">
              <a:buNone/>
            </a:pPr>
            <a:r>
              <a:rPr lang="et-EE" sz="2400" dirty="0">
                <a:latin typeface="Arial" panose="020B0604020202020204" pitchFamily="34" charset="0"/>
                <a:cs typeface="Arial" panose="020B0604020202020204" pitchFamily="34" charset="0"/>
              </a:rPr>
              <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1)olulisemaid aruandeaasta jooksul toimunud ning lähitulevikus </a:t>
            </a:r>
            <a:r>
              <a:rPr lang="et-EE" sz="2400" u="sng" dirty="0">
                <a:latin typeface="Arial" panose="020B0604020202020204" pitchFamily="34" charset="0"/>
                <a:cs typeface="Arial" panose="020B0604020202020204" pitchFamily="34" charset="0"/>
              </a:rPr>
              <a:t>planeeritavaid investeeringuid</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r>
              <a:rPr lang="et-EE" sz="2400" dirty="0">
                <a:latin typeface="Arial" panose="020B0604020202020204" pitchFamily="34" charset="0"/>
                <a:cs typeface="Arial" panose="020B0604020202020204" pitchFamily="34" charset="0"/>
              </a:rPr>
              <a:t>2)raamatupidamise aastaaruande koostamise perioodil toimunud olulisi sündmusi, mis ei kajastu raamatupidamise aastaaruandes, kuid mis oluliselt mõjutavad või võivad mõjutada järgmiste majandusaastate tulemusi</a:t>
            </a:r>
          </a:p>
          <a:p>
            <a:endParaRPr lang="ru-RU" sz="2400" dirty="0"/>
          </a:p>
        </p:txBody>
      </p:sp>
      <p:sp>
        <p:nvSpPr>
          <p:cNvPr id="5" name="Kuupäeva kohatäide 4"/>
          <p:cNvSpPr>
            <a:spLocks noGrp="1"/>
          </p:cNvSpPr>
          <p:nvPr>
            <p:ph type="dt" sz="half" idx="10"/>
          </p:nvPr>
        </p:nvSpPr>
        <p:spPr/>
        <p:txBody>
          <a:bodyPr/>
          <a:lstStyle/>
          <a:p>
            <a:r>
              <a:rPr lang="ru-RU" smtClean="0"/>
              <a:t>14.11.2018</a:t>
            </a:r>
            <a:endParaRPr lang="ru-RU"/>
          </a:p>
        </p:txBody>
      </p:sp>
      <p:sp>
        <p:nvSpPr>
          <p:cNvPr id="4" name="Slaidinumbri kohatäide 3"/>
          <p:cNvSpPr>
            <a:spLocks noGrp="1"/>
          </p:cNvSpPr>
          <p:nvPr>
            <p:ph type="sldNum" sz="quarter" idx="12"/>
          </p:nvPr>
        </p:nvSpPr>
        <p:spPr/>
        <p:txBody>
          <a:bodyPr/>
          <a:lstStyle/>
          <a:p>
            <a:fld id="{E3A9377C-8AF3-49D0-9C2E-B1B7F87CD70B}" type="slidenum">
              <a:rPr lang="ru-RU" smtClean="0"/>
              <a:t>23</a:t>
            </a:fld>
            <a:endParaRPr lang="ru-RU"/>
          </a:p>
        </p:txBody>
      </p:sp>
      <p:sp>
        <p:nvSpPr>
          <p:cNvPr id="6" name="Jaluse kohatäide 5"/>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420808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996902"/>
          </a:xfrm>
        </p:spPr>
        <p:txBody>
          <a:bodyPr>
            <a:normAutofit/>
          </a:bodyPr>
          <a:lstStyle/>
          <a:p>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Raamatupidamise aastaaruanne </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41417"/>
            <a:ext cx="7886700" cy="4635546"/>
          </a:xfrm>
        </p:spPr>
        <p:txBody>
          <a:bodyPr>
            <a:normAutofit/>
          </a:bodyPr>
          <a:lstStyle/>
          <a:p>
            <a:pPr marL="0" indent="0">
              <a:buNone/>
            </a:pPr>
            <a:r>
              <a:rPr lang="et-EE" sz="2400" b="1" dirty="0" smtClean="0">
                <a:latin typeface="Arial" panose="020B0604020202020204" pitchFamily="34" charset="0"/>
                <a:cs typeface="Arial" panose="020B0604020202020204" pitchFamily="34" charset="0"/>
              </a:rPr>
              <a:t>Raamatupidamise </a:t>
            </a:r>
            <a:r>
              <a:rPr lang="et-EE" sz="2400" b="1" dirty="0">
                <a:latin typeface="Arial" panose="020B0604020202020204" pitchFamily="34" charset="0"/>
                <a:cs typeface="Arial" panose="020B0604020202020204" pitchFamily="34" charset="0"/>
              </a:rPr>
              <a:t>aastaaruande </a:t>
            </a:r>
            <a:r>
              <a:rPr lang="et-EE" sz="2400" dirty="0">
                <a:latin typeface="Arial" panose="020B0604020202020204" pitchFamily="34" charset="0"/>
                <a:cs typeface="Arial" panose="020B0604020202020204" pitchFamily="34" charset="0"/>
              </a:rPr>
              <a:t>koostamise aluseks on raamatupidamisregistrites kirjendatud majandusaasta majandustehingud ja reguleerimiskanded.</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Aastaaruande </a:t>
            </a:r>
            <a:r>
              <a:rPr lang="et-EE" sz="2400" dirty="0">
                <a:latin typeface="Arial" panose="020B0604020202020204" pitchFamily="34" charset="0"/>
                <a:cs typeface="Arial" panose="020B0604020202020204" pitchFamily="34" charset="0"/>
              </a:rPr>
              <a:t>koostamiseks </a:t>
            </a:r>
            <a:r>
              <a:rPr lang="et-EE" sz="2400" u="sng" dirty="0">
                <a:latin typeface="Arial" panose="020B0604020202020204" pitchFamily="34" charset="0"/>
                <a:cs typeface="Arial" panose="020B0604020202020204" pitchFamily="34" charset="0"/>
              </a:rPr>
              <a:t>inventeeritakse </a:t>
            </a:r>
            <a:r>
              <a:rPr lang="et-EE" sz="2400" dirty="0">
                <a:latin typeface="Arial" panose="020B0604020202020204" pitchFamily="34" charset="0"/>
                <a:cs typeface="Arial" panose="020B0604020202020204" pitchFamily="34" charset="0"/>
              </a:rPr>
              <a:t>raamatupidamiskohustuslase varade ja kohustiste saldod, hinnatakse registrites kajastatud varade ja kohustiste väärtuse vastavust </a:t>
            </a:r>
            <a:r>
              <a:rPr lang="et-EE" sz="2400" dirty="0" smtClean="0">
                <a:latin typeface="Arial" panose="020B0604020202020204" pitchFamily="34" charset="0"/>
                <a:cs typeface="Arial" panose="020B0604020202020204" pitchFamily="34" charset="0"/>
              </a:rPr>
              <a:t>raamatupidamise seaduse </a:t>
            </a:r>
            <a:r>
              <a:rPr lang="et-EE" sz="2400" dirty="0">
                <a:latin typeface="Arial" panose="020B0604020202020204" pitchFamily="34" charset="0"/>
                <a:cs typeface="Arial" panose="020B0604020202020204" pitchFamily="34" charset="0"/>
              </a:rPr>
              <a:t>§-des 16 ja 17 sätestatud arvestuspõhimõtetele, tehakse reguleerimis- ja lõpetamiskanded ning koostatakse põhiaruanded ja lisad.</a:t>
            </a: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24</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52752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325563"/>
          </a:xfrm>
        </p:spPr>
        <p:txBody>
          <a:bodyPr>
            <a:normAutofit/>
          </a:bodyPr>
          <a:lstStyle/>
          <a:p>
            <a:r>
              <a:rPr lang="et-EE" sz="2400" b="1" dirty="0">
                <a:latin typeface="Arial" panose="020B0604020202020204" pitchFamily="34" charset="0"/>
                <a:cs typeface="Arial" panose="020B0604020202020204" pitchFamily="34" charset="0"/>
              </a:rPr>
              <a:t>R</a:t>
            </a:r>
            <a:r>
              <a:rPr lang="et-EE" sz="2400" b="1" dirty="0" smtClean="0">
                <a:latin typeface="Arial" panose="020B0604020202020204" pitchFamily="34" charset="0"/>
                <a:cs typeface="Arial" panose="020B0604020202020204" pitchFamily="34" charset="0"/>
              </a:rPr>
              <a:t>aamatupidamise aastaaruanne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normAutofit lnSpcReduction="10000"/>
          </a:bodyPr>
          <a:lstStyle/>
          <a:p>
            <a:pPr marL="0" indent="0" fontAlgn="ctr">
              <a:buNone/>
            </a:pPr>
            <a:endParaRPr lang="et-EE" sz="2400" u="sng" dirty="0" smtClean="0">
              <a:latin typeface="Arial" panose="020B0604020202020204" pitchFamily="34" charset="0"/>
              <a:cs typeface="Arial" panose="020B0604020202020204" pitchFamily="34" charset="0"/>
            </a:endParaRPr>
          </a:p>
          <a:p>
            <a:pPr marL="0" indent="0" fontAlgn="ctr">
              <a:buNone/>
            </a:pPr>
            <a:r>
              <a:rPr lang="et-EE" sz="2400" u="sng" dirty="0" smtClean="0">
                <a:latin typeface="Arial" panose="020B0604020202020204" pitchFamily="34" charset="0"/>
                <a:cs typeface="Arial" panose="020B0604020202020204" pitchFamily="34" charset="0"/>
              </a:rPr>
              <a:t>Bilanss </a:t>
            </a:r>
            <a:r>
              <a:rPr lang="et-EE" sz="2400" dirty="0">
                <a:latin typeface="Arial" panose="020B0604020202020204" pitchFamily="34" charset="0"/>
                <a:cs typeface="Arial" panose="020B0604020202020204" pitchFamily="34" charset="0"/>
              </a:rPr>
              <a:t>on raamatupidamisaruanne, mis kajastab teatud kuupäeva seisuga raamatupidamiskohustuslase finantsseisundit (vara, kohustisi ja omakapitali).</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u="sng" dirty="0" smtClean="0">
                <a:latin typeface="Arial" panose="020B0604020202020204" pitchFamily="34" charset="0"/>
                <a:cs typeface="Arial" panose="020B0604020202020204" pitchFamily="34" charset="0"/>
              </a:rPr>
              <a:t>Tulude </a:t>
            </a:r>
            <a:r>
              <a:rPr lang="et-EE" sz="2400" u="sng" dirty="0">
                <a:latin typeface="Arial" panose="020B0604020202020204" pitchFamily="34" charset="0"/>
                <a:cs typeface="Arial" panose="020B0604020202020204" pitchFamily="34" charset="0"/>
              </a:rPr>
              <a:t>ja kulude aruanne </a:t>
            </a:r>
            <a:r>
              <a:rPr lang="et-EE" sz="2400" dirty="0">
                <a:latin typeface="Arial" panose="020B0604020202020204" pitchFamily="34" charset="0"/>
                <a:cs typeface="Arial" panose="020B0604020202020204" pitchFamily="34" charset="0"/>
              </a:rPr>
              <a:t>on raamatupidamisaruanne, mis kajastab raamatupidamiskohustuslase aruandeperioodi finantstulemust (tulusid, kulusid ja kasumit või kahjumit).</a:t>
            </a: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Raamatupidamise seadus § 18</a:t>
            </a: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25</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529942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73452"/>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a:t>
            </a:r>
            <a:r>
              <a:rPr lang="et-EE" sz="2400" dirty="0" smtClean="0">
                <a:latin typeface="Arial" panose="020B0604020202020204" pitchFamily="34" charset="0"/>
                <a:cs typeface="Arial" panose="020B0604020202020204" pitchFamily="34" charset="0"/>
              </a:rPr>
              <a:t>lisad</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88533"/>
            <a:ext cx="7886700" cy="4967818"/>
          </a:xfrm>
        </p:spPr>
        <p:txBody>
          <a:bodyPr>
            <a:normAutofit lnSpcReduction="10000"/>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Lisas arvestuspõhimõtted esitame </a:t>
            </a:r>
            <a:r>
              <a:rPr lang="et-EE" sz="2400" u="sng" dirty="0">
                <a:latin typeface="Arial" panose="020B0604020202020204" pitchFamily="34" charset="0"/>
                <a:cs typeface="Arial" panose="020B0604020202020204" pitchFamily="34" charset="0"/>
              </a:rPr>
              <a:t>vaid teie korteriühistu </a:t>
            </a:r>
            <a:r>
              <a:rPr lang="et-EE" sz="2400" u="sng" dirty="0" smtClean="0">
                <a:latin typeface="Arial" panose="020B0604020202020204" pitchFamily="34" charset="0"/>
                <a:cs typeface="Arial" panose="020B0604020202020204" pitchFamily="34" charset="0"/>
              </a:rPr>
              <a:t>kohta </a:t>
            </a:r>
            <a:r>
              <a:rPr lang="et-EE" sz="2400" dirty="0" smtClean="0">
                <a:latin typeface="Arial" panose="020B0604020202020204" pitchFamily="34" charset="0"/>
                <a:cs typeface="Arial" panose="020B0604020202020204" pitchFamily="34" charset="0"/>
              </a:rPr>
              <a:t>informatsiooni.</a:t>
            </a:r>
            <a:endParaRPr lang="et-EE" sz="2400" dirty="0">
              <a:latin typeface="Arial" panose="020B0604020202020204" pitchFamily="34" charset="0"/>
              <a:cs typeface="Arial" panose="020B0604020202020204" pitchFamily="34" charset="0"/>
            </a:endParaRPr>
          </a:p>
          <a:p>
            <a:pPr marL="0" indent="0">
              <a:buNone/>
            </a:pPr>
            <a:endParaRPr lang="et-EE" sz="2400" u="sng" dirty="0" smtClean="0">
              <a:latin typeface="Arial" panose="020B0604020202020204" pitchFamily="34" charset="0"/>
              <a:cs typeface="Arial" panose="020B0604020202020204" pitchFamily="34" charset="0"/>
            </a:endParaRPr>
          </a:p>
          <a:p>
            <a:pPr marL="0" indent="0">
              <a:buNone/>
            </a:pPr>
            <a:r>
              <a:rPr lang="et-EE" sz="2400" u="sng" dirty="0" smtClean="0">
                <a:latin typeface="Arial" panose="020B0604020202020204" pitchFamily="34" charset="0"/>
                <a:cs typeface="Arial" panose="020B0604020202020204" pitchFamily="34" charset="0"/>
              </a:rPr>
              <a:t>Esitame </a:t>
            </a:r>
            <a:r>
              <a:rPr lang="et-EE" sz="2400" u="sng" dirty="0">
                <a:latin typeface="Arial" panose="020B0604020202020204" pitchFamily="34" charset="0"/>
                <a:cs typeface="Arial" panose="020B0604020202020204" pitchFamily="34" charset="0"/>
              </a:rPr>
              <a:t>kindlasti info seotud osapoolte </a:t>
            </a:r>
            <a:r>
              <a:rPr lang="et-EE" sz="2400" u="sng" dirty="0" smtClean="0">
                <a:latin typeface="Arial" panose="020B0604020202020204" pitchFamily="34" charset="0"/>
                <a:cs typeface="Arial" panose="020B0604020202020204" pitchFamily="34" charset="0"/>
              </a:rPr>
              <a:t>kohta</a:t>
            </a:r>
          </a:p>
          <a:p>
            <a:pPr marL="0" indent="0">
              <a:buNone/>
            </a:pPr>
            <a:r>
              <a:rPr lang="fi-FI" sz="2400" dirty="0" err="1">
                <a:latin typeface="Arial" panose="020B0604020202020204" pitchFamily="34" charset="0"/>
                <a:cs typeface="Arial" panose="020B0604020202020204" pitchFamily="34" charset="0"/>
              </a:rPr>
              <a:t>Seotud</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osapool</a:t>
            </a:r>
            <a:r>
              <a:rPr lang="fi-FI" sz="2400" dirty="0">
                <a:latin typeface="Arial" panose="020B0604020202020204" pitchFamily="34" charset="0"/>
                <a:cs typeface="Arial" panose="020B0604020202020204" pitchFamily="34" charset="0"/>
              </a:rPr>
              <a:t> on </a:t>
            </a:r>
            <a:r>
              <a:rPr lang="fi-FI" sz="2400" dirty="0" err="1">
                <a:latin typeface="Arial" panose="020B0604020202020204" pitchFamily="34" charset="0"/>
                <a:cs typeface="Arial" panose="020B0604020202020204" pitchFamily="34" charset="0"/>
              </a:rPr>
              <a:t>isik</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või</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ettevõte</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kes</a:t>
            </a:r>
            <a:r>
              <a:rPr lang="fi-FI" sz="2400" dirty="0">
                <a:latin typeface="Arial" panose="020B0604020202020204" pitchFamily="34" charset="0"/>
                <a:cs typeface="Arial" panose="020B0604020202020204" pitchFamily="34" charset="0"/>
              </a:rPr>
              <a:t> on </a:t>
            </a:r>
            <a:r>
              <a:rPr lang="fi-FI" sz="2400" dirty="0" err="1">
                <a:latin typeface="Arial" panose="020B0604020202020204" pitchFamily="34" charset="0"/>
                <a:cs typeface="Arial" panose="020B0604020202020204" pitchFamily="34" charset="0"/>
              </a:rPr>
              <a:t>seotud</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aastaaruannet</a:t>
            </a:r>
            <a:r>
              <a:rPr lang="fi-FI" sz="2400" dirty="0">
                <a:latin typeface="Arial" panose="020B0604020202020204" pitchFamily="34" charset="0"/>
                <a:cs typeface="Arial" panose="020B0604020202020204" pitchFamily="34" charset="0"/>
              </a:rPr>
              <a:t> koostava</a:t>
            </a:r>
            <a:r>
              <a:rPr lang="et-EE" sz="2400" dirty="0">
                <a:latin typeface="Arial" panose="020B0604020202020204" pitchFamily="34" charset="0"/>
                <a:cs typeface="Arial" panose="020B0604020202020204" pitchFamily="34" charset="0"/>
              </a:rPr>
              <a:t> ettevõttega (aruandev ettevõte) sel määral, et nendevahelised tehingud ei pruugi toimuda turutingimustel. </a:t>
            </a:r>
          </a:p>
          <a:p>
            <a:pPr marL="0" indent="0">
              <a:buNone/>
            </a:pPr>
            <a:r>
              <a:rPr lang="et-EE" sz="2400" dirty="0">
                <a:latin typeface="Arial" panose="020B0604020202020204" pitchFamily="34" charset="0"/>
                <a:cs typeface="Arial" panose="020B0604020202020204" pitchFamily="34" charset="0"/>
              </a:rPr>
              <a:t>Mõistmaks, milline on seotud osapooltega tehtud tehingute võimalik mõju ettevõtte finantspositsioonile ja kasumile, tuleb nende kohta avaldada aruandes täiendavat </a:t>
            </a:r>
            <a:r>
              <a:rPr lang="et-EE" sz="2400" dirty="0" smtClean="0">
                <a:latin typeface="Arial" panose="020B0604020202020204" pitchFamily="34" charset="0"/>
                <a:cs typeface="Arial" panose="020B0604020202020204" pitchFamily="34" charset="0"/>
              </a:rPr>
              <a:t>informatsiooni.</a:t>
            </a:r>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26</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793103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5578" y="365127"/>
            <a:ext cx="7979772" cy="752473"/>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1117601"/>
            <a:ext cx="8086373" cy="5238749"/>
          </a:xfrm>
        </p:spPr>
        <p:txBody>
          <a:bodyPr>
            <a:no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 Raamatupidamise aastaaruande põhiaruanded</a:t>
            </a:r>
            <a:r>
              <a:rPr lang="et-EE" sz="2400" dirty="0">
                <a:latin typeface="Arial" panose="020B0604020202020204" pitchFamily="34" charset="0"/>
                <a:cs typeface="Arial" panose="020B0604020202020204" pitchFamily="34" charset="0"/>
              </a:rPr>
              <a:t>: </a:t>
            </a:r>
          </a:p>
          <a:p>
            <a:r>
              <a:rPr lang="et-EE" sz="2400" dirty="0">
                <a:latin typeface="Arial" panose="020B0604020202020204" pitchFamily="34" charset="0"/>
                <a:cs typeface="Arial" panose="020B0604020202020204" pitchFamily="34" charset="0"/>
              </a:rPr>
              <a:t>bilanss </a:t>
            </a:r>
          </a:p>
          <a:p>
            <a:r>
              <a:rPr lang="et-EE" sz="2400" dirty="0" smtClean="0">
                <a:latin typeface="Arial" panose="020B0604020202020204" pitchFamily="34" charset="0"/>
                <a:cs typeface="Arial" panose="020B0604020202020204" pitchFamily="34" charset="0"/>
              </a:rPr>
              <a:t>tulemiaruanne </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rahavoogude aruanne </a:t>
            </a:r>
          </a:p>
          <a:p>
            <a:r>
              <a:rPr lang="et-EE" sz="2400" dirty="0">
                <a:latin typeface="Arial" panose="020B0604020202020204" pitchFamily="34" charset="0"/>
                <a:cs typeface="Arial" panose="020B0604020202020204" pitchFamily="34" charset="0"/>
              </a:rPr>
              <a:t>netovara muutuste aruanne</a:t>
            </a:r>
          </a:p>
          <a:p>
            <a:pPr marL="0" indent="0">
              <a:buNone/>
            </a:pPr>
            <a:r>
              <a:rPr lang="et-EE" sz="2400" dirty="0">
                <a:latin typeface="Arial" panose="020B0604020202020204" pitchFamily="34" charset="0"/>
                <a:cs typeface="Arial" panose="020B0604020202020204" pitchFamily="34" charset="0"/>
              </a:rPr>
              <a:t>2. Lisad </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Korteriühistud </a:t>
            </a:r>
            <a:r>
              <a:rPr lang="et-EE" sz="2400" dirty="0">
                <a:latin typeface="Arial" panose="020B0604020202020204" pitchFamily="34" charset="0"/>
                <a:cs typeface="Arial" panose="020B0604020202020204" pitchFamily="34" charset="0"/>
              </a:rPr>
              <a:t>(mittetulundusühingud) on kohustatud koostama täismahus raamatupidamise aastaaruande </a:t>
            </a:r>
          </a:p>
          <a:p>
            <a:pPr marL="0" indent="0">
              <a:buNone/>
            </a:pPr>
            <a:r>
              <a:rPr lang="et-EE" sz="2400" dirty="0">
                <a:latin typeface="Arial" panose="020B0604020202020204" pitchFamily="34" charset="0"/>
                <a:cs typeface="Arial" panose="020B0604020202020204" pitchFamily="34" charset="0"/>
              </a:rPr>
              <a:t>RTJ </a:t>
            </a:r>
            <a:r>
              <a:rPr lang="et-EE" sz="2400" dirty="0" smtClean="0">
                <a:latin typeface="Arial" panose="020B0604020202020204" pitchFamily="34" charset="0"/>
                <a:cs typeface="Arial" panose="020B0604020202020204" pitchFamily="34" charset="0"/>
              </a:rPr>
              <a:t>2 p. 5</a:t>
            </a:r>
            <a:endParaRPr lang="et-EE"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27</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907857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5407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49957" y="1049867"/>
            <a:ext cx="8165394" cy="5306484"/>
          </a:xfrm>
        </p:spPr>
        <p:txBody>
          <a:bodyPr>
            <a:normAutofit/>
          </a:bodyPr>
          <a:lstStyle/>
          <a:p>
            <a:pPr marL="0" indent="0">
              <a:buNone/>
            </a:pPr>
            <a:endParaRPr lang="et-EE" sz="2800" dirty="0">
              <a:latin typeface="Arial" panose="020B0604020202020204" pitchFamily="34" charset="0"/>
              <a:cs typeface="Arial" panose="020B0604020202020204" pitchFamily="34" charset="0"/>
            </a:endParaRPr>
          </a:p>
          <a:p>
            <a:r>
              <a:rPr lang="et-EE" sz="2800" dirty="0" smtClean="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Käibevara </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 Raha  - arvelduskontode jäägid seisuga </a:t>
            </a:r>
            <a:r>
              <a:rPr lang="et-EE" sz="2400" dirty="0" smtClean="0">
                <a:latin typeface="Arial" panose="020B0604020202020204" pitchFamily="34" charset="0"/>
                <a:cs typeface="Arial" panose="020B0604020202020204" pitchFamily="34" charset="0"/>
              </a:rPr>
              <a:t>31.12.18</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b) Nõuded ja ettemaksed (nõuded kuni 12 kuud pärast aruandeaasta lõppu)</a:t>
            </a:r>
          </a:p>
          <a:p>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Põhivara</a:t>
            </a: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 Nõuded ja ettemaksed ( laenunõuded üle 12 kuu pärast aruandeaasta lõppu)</a:t>
            </a:r>
          </a:p>
          <a:p>
            <a:pPr marL="0" indent="0">
              <a:buNone/>
            </a:pPr>
            <a:r>
              <a:rPr lang="et-EE" sz="2400" dirty="0">
                <a:latin typeface="Arial" panose="020B0604020202020204" pitchFamily="34" charset="0"/>
                <a:cs typeface="Arial" panose="020B0604020202020204" pitchFamily="34" charset="0"/>
              </a:rPr>
              <a:t>  b) </a:t>
            </a:r>
            <a:r>
              <a:rPr lang="et-EE" sz="2400" dirty="0" smtClean="0">
                <a:latin typeface="Arial" panose="020B0604020202020204" pitchFamily="34" charset="0"/>
                <a:cs typeface="Arial" panose="020B0604020202020204" pitchFamily="34" charset="0"/>
              </a:rPr>
              <a:t>Arvelevõetud põhivara jääkväärtuses</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b="1" dirty="0" smtClean="0">
                <a:latin typeface="Arial" panose="020B0604020202020204" pitchFamily="34" charset="0"/>
                <a:cs typeface="Arial" panose="020B0604020202020204" pitchFamily="34" charset="0"/>
              </a:rPr>
              <a:t>Viited lisadele!</a:t>
            </a:r>
            <a:endParaRPr lang="et-EE" sz="2400" b="1" dirty="0">
              <a:latin typeface="Arial" panose="020B0604020202020204" pitchFamily="34" charset="0"/>
              <a:cs typeface="Arial" panose="020B0604020202020204" pitchFamily="34" charset="0"/>
            </a:endParaRPr>
          </a:p>
          <a:p>
            <a:endParaRPr lang="ru-RU" sz="28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28</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888882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733778" y="365127"/>
            <a:ext cx="7781572" cy="729896"/>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41867" y="1345474"/>
            <a:ext cx="7973483" cy="4831489"/>
          </a:xfrm>
        </p:spPr>
        <p:txBody>
          <a:bodyPr>
            <a:norm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Nõuded </a:t>
            </a:r>
            <a:r>
              <a:rPr lang="et-EE" sz="2400" dirty="0">
                <a:latin typeface="Arial" panose="020B0604020202020204" pitchFamily="34" charset="0"/>
                <a:cs typeface="Arial" panose="020B0604020202020204" pitchFamily="34" charset="0"/>
              </a:rPr>
              <a:t>ja ettemaksed  </a:t>
            </a:r>
          </a:p>
          <a:p>
            <a:r>
              <a:rPr lang="et-EE" sz="2400" dirty="0" smtClean="0">
                <a:latin typeface="Arial" panose="020B0604020202020204" pitchFamily="34" charset="0"/>
                <a:cs typeface="Arial" panose="020B0604020202020204" pitchFamily="34" charset="0"/>
              </a:rPr>
              <a:t>lühiajalised </a:t>
            </a:r>
            <a:r>
              <a:rPr lang="et-EE" sz="2400" dirty="0">
                <a:latin typeface="Arial" panose="020B0604020202020204" pitchFamily="34" charset="0"/>
                <a:cs typeface="Arial" panose="020B0604020202020204" pitchFamily="34" charset="0"/>
              </a:rPr>
              <a:t>nõuded ja ettemaksed – aruandeaastast  järgmise 12 kuu jooksul</a:t>
            </a:r>
          </a:p>
          <a:p>
            <a:r>
              <a:rPr lang="et-EE" sz="2400" dirty="0" smtClean="0">
                <a:latin typeface="Arial" panose="020B0604020202020204" pitchFamily="34" charset="0"/>
                <a:cs typeface="Arial" panose="020B0604020202020204" pitchFamily="34" charset="0"/>
              </a:rPr>
              <a:t>pikaajalised </a:t>
            </a:r>
            <a:r>
              <a:rPr lang="et-EE" sz="2400" dirty="0">
                <a:latin typeface="Arial" panose="020B0604020202020204" pitchFamily="34" charset="0"/>
                <a:cs typeface="Arial" panose="020B0604020202020204" pitchFamily="34" charset="0"/>
              </a:rPr>
              <a:t>nõuded ja ettemaksed – üle 12 kuu nõuded</a:t>
            </a:r>
          </a:p>
          <a:p>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b="1" dirty="0" smtClean="0">
                <a:latin typeface="Arial" panose="020B0604020202020204" pitchFamily="34" charset="0"/>
                <a:cs typeface="Arial" panose="020B0604020202020204" pitchFamily="34" charset="0"/>
              </a:rPr>
              <a:t>Viited lisadele!</a:t>
            </a:r>
            <a:endParaRPr lang="et-EE" sz="2400" b="1" dirty="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29</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14255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8"/>
            <a:ext cx="7886700" cy="1241604"/>
          </a:xfrm>
        </p:spPr>
        <p:txBody>
          <a:bodyPr>
            <a:normAutofit/>
          </a:bodyPr>
          <a:lstStyle/>
          <a:p>
            <a:r>
              <a:rPr lang="et-EE" sz="2400" b="1" dirty="0">
                <a:latin typeface="Arial" panose="020B0604020202020204" pitchFamily="34" charset="0"/>
                <a:cs typeface="Arial" panose="020B0604020202020204" pitchFamily="34" charset="0"/>
              </a:rPr>
              <a:t>Üldised nõuded raamatupidamise korraldamisele</a:t>
            </a:r>
            <a:endParaRPr lang="ru-RU" sz="2400" dirty="0"/>
          </a:p>
        </p:txBody>
      </p:sp>
      <p:sp>
        <p:nvSpPr>
          <p:cNvPr id="3" name="Sisu kohatäide 2"/>
          <p:cNvSpPr>
            <a:spLocks noGrp="1"/>
          </p:cNvSpPr>
          <p:nvPr>
            <p:ph idx="1"/>
          </p:nvPr>
        </p:nvSpPr>
        <p:spPr>
          <a:xfrm>
            <a:off x="628650" y="1802674"/>
            <a:ext cx="7886700" cy="4374289"/>
          </a:xfrm>
        </p:spPr>
        <p:txBody>
          <a:bodyPr>
            <a:normAutofit/>
          </a:bodyPr>
          <a:lstStyle/>
          <a:p>
            <a:pPr marL="0" indent="0">
              <a:buNone/>
            </a:pPr>
            <a:r>
              <a:rPr lang="et-EE" sz="2400" dirty="0">
                <a:latin typeface="Arial" panose="020B0604020202020204" pitchFamily="34" charset="0"/>
                <a:cs typeface="Arial" panose="020B0604020202020204" pitchFamily="34" charset="0"/>
              </a:rPr>
              <a:t>Kuni kümne korteriomandiga korteriühistu, mida korteriomanikud juhivad ja esindavad ühiselt käesoleva seaduse § 24 lõike 4 kohaselt, võib pidada kassapõhist raamatupidamist. Sellisel juhul kohaldatakse raamatupidamise seaduse § 43 lõikes 2 sätestatut.</a:t>
            </a:r>
          </a:p>
          <a:p>
            <a:endParaRPr lang="et-EE" sz="2400" dirty="0">
              <a:latin typeface="Arial" panose="020B0604020202020204" pitchFamily="34" charset="0"/>
              <a:cs typeface="Arial" panose="020B0604020202020204" pitchFamily="34" charset="0"/>
            </a:endParaRPr>
          </a:p>
          <a:p>
            <a:pPr marL="0" indent="0">
              <a:buNone/>
            </a:pPr>
            <a:endParaRPr lang="et-EE" sz="2400" b="1"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Korteriomandi- ja korteriühistuseadus § 50 lg 2</a:t>
            </a: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a:t>
            </a:fld>
            <a:endParaRPr lang="ru-RU"/>
          </a:p>
        </p:txBody>
      </p:sp>
    </p:spTree>
    <p:extLst>
      <p:ext uri="{BB962C8B-B14F-4D97-AF65-F5344CB8AC3E}">
        <p14:creationId xmlns:p14="http://schemas.microsoft.com/office/powerpoint/2010/main" val="995643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38667" y="365125"/>
            <a:ext cx="8176683" cy="1067946"/>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bilanss</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38667" y="1433071"/>
            <a:ext cx="8108949" cy="4923279"/>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Kohustised</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  Lühiajalised kohustised</a:t>
            </a:r>
          </a:p>
          <a:p>
            <a:pPr marL="0" indent="0">
              <a:buNone/>
            </a:pPr>
            <a:r>
              <a:rPr lang="et-EE" sz="2400" dirty="0">
                <a:latin typeface="Arial" panose="020B0604020202020204" pitchFamily="34" charset="0"/>
                <a:cs typeface="Arial" panose="020B0604020202020204" pitchFamily="34" charset="0"/>
              </a:rPr>
              <a:t>    Laenukohustised – aruandeaastale järgneva  </a:t>
            </a:r>
            <a:r>
              <a:rPr lang="et-EE" sz="2400" dirty="0" smtClean="0">
                <a:latin typeface="Arial" panose="020B0604020202020204" pitchFamily="34" charset="0"/>
                <a:cs typeface="Arial" panose="020B0604020202020204" pitchFamily="34" charset="0"/>
              </a:rPr>
              <a:t> 12 </a:t>
            </a:r>
            <a:r>
              <a:rPr lang="et-EE" sz="2400" dirty="0">
                <a:latin typeface="Arial" panose="020B0604020202020204" pitchFamily="34" charset="0"/>
                <a:cs typeface="Arial" panose="020B0604020202020204" pitchFamily="34" charset="0"/>
              </a:rPr>
              <a:t>kuu jooksul</a:t>
            </a:r>
          </a:p>
          <a:p>
            <a:pPr marL="0" indent="0">
              <a:buNone/>
            </a:pPr>
            <a:r>
              <a:rPr lang="et-EE" sz="2400" dirty="0">
                <a:latin typeface="Arial" panose="020B0604020202020204" pitchFamily="34" charset="0"/>
                <a:cs typeface="Arial" panose="020B0604020202020204" pitchFamily="34" charset="0"/>
              </a:rPr>
              <a:t>    Võlad ja ettemaksed</a:t>
            </a:r>
          </a:p>
          <a:p>
            <a:pPr marL="0" indent="0">
              <a:buNone/>
            </a:pPr>
            <a:r>
              <a:rPr lang="et-EE" sz="2400" dirty="0">
                <a:latin typeface="Arial" panose="020B0604020202020204" pitchFamily="34" charset="0"/>
                <a:cs typeface="Arial" panose="020B0604020202020204" pitchFamily="34" charset="0"/>
              </a:rPr>
              <a:t>    Sihtotstarbelised tasud, annetused, toetused</a:t>
            </a:r>
          </a:p>
          <a:p>
            <a:r>
              <a:rPr lang="et-EE" sz="2400" dirty="0">
                <a:latin typeface="Arial" panose="020B0604020202020204" pitchFamily="34" charset="0"/>
                <a:cs typeface="Arial" panose="020B0604020202020204" pitchFamily="34" charset="0"/>
              </a:rPr>
              <a:t>Pikaajalised kohustised</a:t>
            </a:r>
          </a:p>
          <a:p>
            <a:pPr marL="0" indent="0">
              <a:buNone/>
            </a:pPr>
            <a:r>
              <a:rPr lang="et-EE" sz="2400" dirty="0">
                <a:latin typeface="Arial" panose="020B0604020202020204" pitchFamily="34" charset="0"/>
                <a:cs typeface="Arial" panose="020B0604020202020204" pitchFamily="34" charset="0"/>
              </a:rPr>
              <a:t>Laenukohustised – aruandeaastast tähtajaga üle 12 kuu</a:t>
            </a:r>
          </a:p>
          <a:p>
            <a:endParaRPr lang="et-EE" sz="2400" dirty="0" smtClean="0"/>
          </a:p>
          <a:p>
            <a:pPr marL="0" indent="0">
              <a:buNone/>
            </a:pPr>
            <a:r>
              <a:rPr lang="et-EE" sz="2400" b="1" dirty="0" smtClean="0"/>
              <a:t>Viited lisadele!</a:t>
            </a:r>
            <a:endParaRPr lang="ru-RU" sz="2400" b="1"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30</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8729498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05718"/>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tulemiaruanne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19289" y="1185333"/>
            <a:ext cx="7996061" cy="4991630"/>
          </a:xfrm>
        </p:spPr>
        <p:txBody>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Tulud</a:t>
            </a:r>
            <a:endParaRPr lang="et-EE" sz="2400" dirty="0">
              <a:latin typeface="Arial" panose="020B0604020202020204" pitchFamily="34" charset="0"/>
              <a:cs typeface="Arial" panose="020B0604020202020204" pitchFamily="34" charset="0"/>
            </a:endParaRPr>
          </a:p>
          <a:p>
            <a:pPr marL="109728" indent="0">
              <a:buNone/>
            </a:pPr>
            <a:r>
              <a:rPr lang="et-EE" sz="2400" dirty="0">
                <a:latin typeface="Arial" panose="020B0604020202020204" pitchFamily="34" charset="0"/>
                <a:cs typeface="Arial" panose="020B0604020202020204" pitchFamily="34" charset="0"/>
              </a:rPr>
              <a:t>Liikmetelt saadud tasud</a:t>
            </a:r>
          </a:p>
          <a:p>
            <a:r>
              <a:rPr lang="et-EE" sz="2400" dirty="0" smtClean="0">
                <a:latin typeface="Arial" panose="020B0604020202020204" pitchFamily="34" charset="0"/>
                <a:cs typeface="Arial" panose="020B0604020202020204" pitchFamily="34" charset="0"/>
              </a:rPr>
              <a:t>Mittesihtotstarbelised </a:t>
            </a:r>
            <a:r>
              <a:rPr lang="et-EE" sz="2400" dirty="0">
                <a:latin typeface="Arial" panose="020B0604020202020204" pitchFamily="34" charset="0"/>
                <a:cs typeface="Arial" panose="020B0604020202020204" pitchFamily="34" charset="0"/>
              </a:rPr>
              <a:t>(nt. hooldus-, haldus-, koristustasud jne</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Sihtotstarbelised </a:t>
            </a:r>
            <a:r>
              <a:rPr lang="et-EE" sz="2400" dirty="0">
                <a:latin typeface="Arial" panose="020B0604020202020204" pitchFamily="34" charset="0"/>
                <a:cs typeface="Arial" panose="020B0604020202020204" pitchFamily="34" charset="0"/>
              </a:rPr>
              <a:t>tasud  (nt. remondikulude, laenuintresside jne katteks</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Ettevõtlustulud </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Muud tulud ( pangaintressid jm) </a:t>
            </a:r>
          </a:p>
          <a:p>
            <a:pPr marL="0" indent="0">
              <a:buNone/>
            </a:pPr>
            <a:endParaRPr lang="et-EE" sz="2400" dirty="0">
              <a:latin typeface="Arial" panose="020B0604020202020204" pitchFamily="34" charset="0"/>
              <a:cs typeface="Arial" panose="020B0604020202020204" pitchFamily="34" charset="0"/>
            </a:endParaRPr>
          </a:p>
          <a:p>
            <a:r>
              <a:rPr lang="et-EE" sz="2800" b="1" dirty="0" smtClean="0"/>
              <a:t>Viited lisadele!</a:t>
            </a:r>
            <a:endParaRPr lang="ru-RU" sz="2800" b="1"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31</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070746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82359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-tulemiaruanne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lstStyle/>
          <a:p>
            <a:pPr marL="109728" indent="0">
              <a:buNone/>
            </a:pPr>
            <a:r>
              <a:rPr lang="et-EE" sz="2400" dirty="0" smtClean="0">
                <a:latin typeface="Arial" panose="020B0604020202020204" pitchFamily="34" charset="0"/>
                <a:cs typeface="Arial" panose="020B0604020202020204" pitchFamily="34" charset="0"/>
              </a:rPr>
              <a:t>Kulud</a:t>
            </a:r>
            <a:endParaRPr lang="et-EE" sz="2400" dirty="0">
              <a:latin typeface="Arial" panose="020B0604020202020204" pitchFamily="34" charset="0"/>
              <a:cs typeface="Arial" panose="020B0604020202020204" pitchFamily="34" charset="0"/>
            </a:endParaRPr>
          </a:p>
          <a:p>
            <a:pPr marL="452628" indent="-342900"/>
            <a:r>
              <a:rPr lang="et-EE" sz="2400" dirty="0">
                <a:latin typeface="Arial" panose="020B0604020202020204" pitchFamily="34" charset="0"/>
                <a:cs typeface="Arial" panose="020B0604020202020204" pitchFamily="34" charset="0"/>
              </a:rPr>
              <a:t>Sihtotstarbeliselt finantseeritud projektide otsesed kulud (nt remondikulud</a:t>
            </a:r>
            <a:r>
              <a:rPr lang="et-EE" sz="2400" dirty="0" smtClean="0">
                <a:latin typeface="Arial" panose="020B0604020202020204" pitchFamily="34" charset="0"/>
                <a:cs typeface="Arial" panose="020B0604020202020204" pitchFamily="34" charset="0"/>
              </a:rPr>
              <a:t>)</a:t>
            </a:r>
          </a:p>
          <a:p>
            <a:pPr marL="452628" indent="-342900"/>
            <a:r>
              <a:rPr lang="et-EE" sz="2400" dirty="0" smtClean="0">
                <a:latin typeface="Arial" panose="020B0604020202020204" pitchFamily="34" charset="0"/>
                <a:cs typeface="Arial" panose="020B0604020202020204" pitchFamily="34" charset="0"/>
              </a:rPr>
              <a:t>Mitmesugused </a:t>
            </a:r>
            <a:r>
              <a:rPr lang="et-EE" sz="2400" dirty="0">
                <a:latin typeface="Arial" panose="020B0604020202020204" pitchFamily="34" charset="0"/>
                <a:cs typeface="Arial" panose="020B0604020202020204" pitchFamily="34" charset="0"/>
              </a:rPr>
              <a:t>tegevuskulud (nt hooldus-, haldus- , koristuskulud</a:t>
            </a:r>
            <a:r>
              <a:rPr lang="et-EE" sz="2400" dirty="0" smtClean="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pPr marL="452628" indent="-342900"/>
            <a:r>
              <a:rPr lang="et-EE" sz="2400" dirty="0" smtClean="0">
                <a:latin typeface="Arial" panose="020B0604020202020204" pitchFamily="34" charset="0"/>
                <a:cs typeface="Arial" panose="020B0604020202020204" pitchFamily="34" charset="0"/>
              </a:rPr>
              <a:t>Tööjõukulud </a:t>
            </a:r>
            <a:endParaRPr lang="et-EE" sz="2400" dirty="0">
              <a:latin typeface="Arial" panose="020B0604020202020204" pitchFamily="34" charset="0"/>
              <a:cs typeface="Arial" panose="020B0604020202020204" pitchFamily="34" charset="0"/>
            </a:endParaRPr>
          </a:p>
          <a:p>
            <a:pPr marL="452628" indent="-342900"/>
            <a:r>
              <a:rPr lang="et-EE" sz="2400" dirty="0">
                <a:latin typeface="Arial" panose="020B0604020202020204" pitchFamily="34" charset="0"/>
                <a:cs typeface="Arial" panose="020B0604020202020204" pitchFamily="34" charset="0"/>
              </a:rPr>
              <a:t>Muud kulud </a:t>
            </a:r>
          </a:p>
          <a:p>
            <a:pPr marL="452628" indent="-342900"/>
            <a:r>
              <a:rPr lang="et-EE" sz="2400" dirty="0" smtClean="0">
                <a:latin typeface="Arial" panose="020B0604020202020204" pitchFamily="34" charset="0"/>
                <a:cs typeface="Arial" panose="020B0604020202020204" pitchFamily="34" charset="0"/>
              </a:rPr>
              <a:t>Intressikulud</a:t>
            </a:r>
          </a:p>
          <a:p>
            <a:pPr marL="452628" indent="-342900"/>
            <a:endParaRPr lang="et-EE" sz="2400" dirty="0">
              <a:latin typeface="Arial" panose="020B0604020202020204" pitchFamily="34" charset="0"/>
              <a:cs typeface="Arial" panose="020B0604020202020204" pitchFamily="34" charset="0"/>
            </a:endParaRPr>
          </a:p>
          <a:p>
            <a:pPr marL="109728" indent="0">
              <a:buNone/>
            </a:pPr>
            <a:r>
              <a:rPr lang="et-EE" sz="2400" b="1" dirty="0" smtClean="0">
                <a:latin typeface="Arial" panose="020B0604020202020204" pitchFamily="34" charset="0"/>
                <a:cs typeface="Arial" panose="020B0604020202020204" pitchFamily="34" charset="0"/>
              </a:rPr>
              <a:t>Viited lisadele!</a:t>
            </a:r>
          </a:p>
          <a:p>
            <a:pPr marL="452628" indent="-342900"/>
            <a:endParaRPr lang="et-EE" sz="24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32</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742077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650874"/>
          </a:xfrm>
        </p:spPr>
        <p:txBody>
          <a:bodyPr>
            <a:normAutofit/>
          </a:bodyPr>
          <a:lstStyle/>
          <a:p>
            <a:r>
              <a:rPr lang="et-EE" sz="2400" u="sng" dirty="0" smtClean="0">
                <a:latin typeface="Arial" panose="020B0604020202020204" pitchFamily="34" charset="0"/>
                <a:cs typeface="Arial" panose="020B0604020202020204" pitchFamily="34" charset="0"/>
              </a:rPr>
              <a:t>Raamatupidamise aastaaruanne- rahavoogude aruanne</a:t>
            </a:r>
            <a:endParaRPr lang="ru-RU" sz="2400" u="sng"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28978" y="1309511"/>
            <a:ext cx="8086372" cy="4867452"/>
          </a:xfrm>
        </p:spPr>
        <p:txBody>
          <a:bodyPr/>
          <a:lstStyle/>
          <a:p>
            <a:pPr marL="109728" indent="0" algn="just">
              <a:buNone/>
            </a:pPr>
            <a:r>
              <a:rPr lang="et-EE" sz="2400" dirty="0">
                <a:latin typeface="Arial" panose="020B0604020202020204" pitchFamily="34" charset="0"/>
                <a:cs typeface="Arial" panose="020B0604020202020204" pitchFamily="34" charset="0"/>
              </a:rPr>
              <a:t>Rahavoogude aruanne on raamatupidamisaruanne, mis kajastab raamatupidamiskohustuslase aruandeperioodi rahavoogusid (raha ja raha ekvivalentide laekumisi ning väljamakseid).</a:t>
            </a:r>
          </a:p>
          <a:p>
            <a:pPr marL="109728" indent="0" algn="just">
              <a:buNone/>
            </a:pPr>
            <a:endParaRPr lang="et-EE" sz="2400" dirty="0" smtClean="0">
              <a:latin typeface="Arial" panose="020B0604020202020204" pitchFamily="34" charset="0"/>
              <a:cs typeface="Arial" panose="020B0604020202020204" pitchFamily="34" charset="0"/>
            </a:endParaRPr>
          </a:p>
          <a:p>
            <a:pPr marL="109728" indent="0" algn="just">
              <a:buNone/>
            </a:pPr>
            <a:r>
              <a:rPr lang="et-EE" sz="2400" i="1" u="sng" dirty="0" smtClean="0">
                <a:latin typeface="Arial" panose="020B0604020202020204" pitchFamily="34" charset="0"/>
                <a:cs typeface="Arial" panose="020B0604020202020204" pitchFamily="34" charset="0"/>
              </a:rPr>
              <a:t>Investeerimistegevusest </a:t>
            </a:r>
            <a:r>
              <a:rPr lang="et-EE" sz="2400" i="1" u="sng" dirty="0">
                <a:latin typeface="Arial" panose="020B0604020202020204" pitchFamily="34" charset="0"/>
                <a:cs typeface="Arial" panose="020B0604020202020204" pitchFamily="34" charset="0"/>
              </a:rPr>
              <a:t>ja finantseerimistegevusest tulenevaid rahavoogusid kajastatakse otsemeetodil</a:t>
            </a:r>
            <a:r>
              <a:rPr lang="et-EE" sz="2400" dirty="0" smtClean="0">
                <a:latin typeface="Arial" panose="020B0604020202020204" pitchFamily="34" charset="0"/>
                <a:cs typeface="Arial" panose="020B0604020202020204" pitchFamily="34" charset="0"/>
              </a:rPr>
              <a:t>.</a:t>
            </a:r>
          </a:p>
          <a:p>
            <a:pPr marL="0" indent="0" algn="just">
              <a:buNone/>
            </a:pPr>
            <a:r>
              <a:rPr lang="et-EE" sz="2400" dirty="0" smtClean="0">
                <a:latin typeface="Arial" panose="020B0604020202020204" pitchFamily="34" charset="0"/>
                <a:cs typeface="Arial" panose="020B0604020202020204" pitchFamily="34" charset="0"/>
              </a:rPr>
              <a:t>Investeerimistegevusest </a:t>
            </a:r>
            <a:r>
              <a:rPr lang="et-EE" sz="2400" dirty="0">
                <a:latin typeface="Arial" panose="020B0604020202020204" pitchFamily="34" charset="0"/>
                <a:cs typeface="Arial" panose="020B0604020202020204" pitchFamily="34" charset="0"/>
              </a:rPr>
              <a:t>rahavood-antud laenud, antud laenude </a:t>
            </a:r>
            <a:r>
              <a:rPr lang="et-EE" sz="2400" dirty="0" smtClean="0">
                <a:latin typeface="Arial" panose="020B0604020202020204" pitchFamily="34" charset="0"/>
                <a:cs typeface="Arial" panose="020B0604020202020204" pitchFamily="34" charset="0"/>
              </a:rPr>
              <a:t>tagasimaksed, saadud intressid</a:t>
            </a:r>
            <a:endParaRPr lang="et-EE" sz="2400" dirty="0">
              <a:latin typeface="Arial" panose="020B0604020202020204" pitchFamily="34" charset="0"/>
              <a:cs typeface="Arial" panose="020B0604020202020204" pitchFamily="34" charset="0"/>
            </a:endParaRPr>
          </a:p>
          <a:p>
            <a:pPr marL="0" indent="0" algn="just">
              <a:buNone/>
            </a:pPr>
            <a:r>
              <a:rPr lang="et-EE" sz="2400" dirty="0" smtClean="0">
                <a:latin typeface="Arial" panose="020B0604020202020204" pitchFamily="34" charset="0"/>
                <a:cs typeface="Arial" panose="020B0604020202020204" pitchFamily="34" charset="0"/>
              </a:rPr>
              <a:t>Finantseerimistegevusest </a:t>
            </a:r>
            <a:r>
              <a:rPr lang="et-EE" sz="2400" dirty="0">
                <a:latin typeface="Arial" panose="020B0604020202020204" pitchFamily="34" charset="0"/>
                <a:cs typeface="Arial" panose="020B0604020202020204" pitchFamily="34" charset="0"/>
              </a:rPr>
              <a:t>rahavood- saadud laenud, laenude tagasimaksed</a:t>
            </a:r>
          </a:p>
          <a:p>
            <a:endParaRPr lang="et-EE" sz="2400" dirty="0">
              <a:latin typeface="Arial" panose="020B0604020202020204" pitchFamily="34" charset="0"/>
              <a:cs typeface="Arial" panose="020B0604020202020204" pitchFamily="34" charset="0"/>
            </a:endParaRPr>
          </a:p>
          <a:p>
            <a:pPr marL="0" indent="0">
              <a:buNone/>
            </a:pPr>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33</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930368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19289" y="1690689"/>
            <a:ext cx="7996061" cy="4486274"/>
          </a:xfrm>
        </p:spPr>
        <p:txBody>
          <a:bodyPr/>
          <a:lstStyle/>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Lisades </a:t>
            </a:r>
            <a:r>
              <a:rPr lang="et-EE" sz="2400" dirty="0">
                <a:latin typeface="Arial" panose="020B0604020202020204" pitchFamily="34" charset="0"/>
                <a:cs typeface="Arial" panose="020B0604020202020204" pitchFamily="34" charset="0"/>
              </a:rPr>
              <a:t>avalikustatakse kogu informatsioon, mis on nõutud teiste, mittetulundusühingule </a:t>
            </a:r>
            <a:r>
              <a:rPr lang="fi-FI" sz="2400" dirty="0" err="1" smtClean="0">
                <a:latin typeface="Arial" panose="020B0604020202020204" pitchFamily="34" charset="0"/>
                <a:cs typeface="Arial" panose="020B0604020202020204" pitchFamily="34" charset="0"/>
              </a:rPr>
              <a:t>rakendatavate</a:t>
            </a:r>
            <a:r>
              <a:rPr lang="fi-FI" sz="2400" dirty="0" smtClean="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Raamatupidamise</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Toimkonna</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juhendite</a:t>
            </a:r>
            <a:r>
              <a:rPr lang="fi-FI" sz="2400" dirty="0">
                <a:latin typeface="Arial" panose="020B0604020202020204" pitchFamily="34" charset="0"/>
                <a:cs typeface="Arial" panose="020B0604020202020204" pitchFamily="34" charset="0"/>
              </a:rPr>
              <a:t> </a:t>
            </a:r>
            <a:r>
              <a:rPr lang="fi-FI" sz="2400" dirty="0" err="1">
                <a:latin typeface="Arial" panose="020B0604020202020204" pitchFamily="34" charset="0"/>
                <a:cs typeface="Arial" panose="020B0604020202020204" pitchFamily="34" charset="0"/>
              </a:rPr>
              <a:t>poolt</a:t>
            </a:r>
            <a:r>
              <a:rPr lang="fi-FI" sz="2400" dirty="0">
                <a:latin typeface="Arial" panose="020B0604020202020204" pitchFamily="34" charset="0"/>
                <a:cs typeface="Arial" panose="020B0604020202020204" pitchFamily="34" charset="0"/>
              </a:rPr>
              <a:t>.</a:t>
            </a:r>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RTJ </a:t>
            </a:r>
            <a:r>
              <a:rPr lang="et-EE" sz="2400" dirty="0">
                <a:latin typeface="Arial" panose="020B0604020202020204" pitchFamily="34" charset="0"/>
                <a:cs typeface="Arial" panose="020B0604020202020204" pitchFamily="34" charset="0"/>
              </a:rPr>
              <a:t>15 </a:t>
            </a:r>
            <a:r>
              <a:rPr lang="et-EE" sz="2400" dirty="0" smtClean="0">
                <a:latin typeface="Arial" panose="020B0604020202020204" pitchFamily="34" charset="0"/>
                <a:cs typeface="Arial" panose="020B0604020202020204" pitchFamily="34" charset="0"/>
              </a:rPr>
              <a:t>§ 57- 58</a:t>
            </a:r>
            <a:endParaRPr lang="et-EE" sz="24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34</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7533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763540"/>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397726"/>
            <a:ext cx="7977011" cy="4689565"/>
          </a:xfrm>
        </p:spPr>
        <p:txBody>
          <a:bodyPr>
            <a:normAutofit fontScale="92500" lnSpcReduction="20000"/>
          </a:bodyPr>
          <a:lstStyle/>
          <a:p>
            <a:pPr marL="0" indent="0">
              <a:buNone/>
            </a:pPr>
            <a:r>
              <a:rPr lang="et-EE" sz="2600" dirty="0">
                <a:latin typeface="Arial" panose="020B0604020202020204" pitchFamily="34" charset="0"/>
                <a:cs typeface="Arial" panose="020B0604020202020204" pitchFamily="34" charset="0"/>
              </a:rPr>
              <a:t>Juhul kui </a:t>
            </a:r>
            <a:r>
              <a:rPr lang="et-EE" sz="2600" dirty="0" smtClean="0">
                <a:latin typeface="Arial" panose="020B0604020202020204" pitchFamily="34" charset="0"/>
                <a:cs typeface="Arial" panose="020B0604020202020204" pitchFamily="34" charset="0"/>
              </a:rPr>
              <a:t> </a:t>
            </a:r>
            <a:r>
              <a:rPr lang="et-EE" sz="2600" dirty="0">
                <a:latin typeface="Arial" panose="020B0604020202020204" pitchFamily="34" charset="0"/>
                <a:cs typeface="Arial" panose="020B0604020202020204" pitchFamily="34" charset="0"/>
              </a:rPr>
              <a:t>täiendav informatsioon ei ole avalikustatud põhiaruannetes, </a:t>
            </a:r>
            <a:r>
              <a:rPr lang="et-EE" sz="2600" dirty="0" smtClean="0">
                <a:latin typeface="Arial" panose="020B0604020202020204" pitchFamily="34" charset="0"/>
                <a:cs typeface="Arial" panose="020B0604020202020204" pitchFamily="34" charset="0"/>
              </a:rPr>
              <a:t>avalikustatakse </a:t>
            </a:r>
            <a:r>
              <a:rPr lang="et-EE" sz="2600" dirty="0">
                <a:latin typeface="Arial" panose="020B0604020202020204" pitchFamily="34" charset="0"/>
                <a:cs typeface="Arial" panose="020B0604020202020204" pitchFamily="34" charset="0"/>
              </a:rPr>
              <a:t>see aastaaruande lisades:</a:t>
            </a:r>
          </a:p>
          <a:p>
            <a:pPr marL="0" indent="0">
              <a:buNone/>
            </a:pPr>
            <a:r>
              <a:rPr lang="et-EE" sz="2600" dirty="0" smtClean="0">
                <a:latin typeface="Arial" panose="020B0604020202020204" pitchFamily="34" charset="0"/>
                <a:cs typeface="Arial" panose="020B0604020202020204" pitchFamily="34" charset="0"/>
              </a:rPr>
              <a:t>(a) liikmetelt </a:t>
            </a:r>
            <a:r>
              <a:rPr lang="et-EE" sz="2600" dirty="0">
                <a:latin typeface="Arial" panose="020B0604020202020204" pitchFamily="34" charset="0"/>
                <a:cs typeface="Arial" panose="020B0604020202020204" pitchFamily="34" charset="0"/>
              </a:rPr>
              <a:t>saadud ja aruandeperioodi tuluna kajastatud tasud liikide kaupa </a:t>
            </a:r>
            <a:r>
              <a:rPr lang="et-EE" sz="2600" dirty="0" smtClean="0">
                <a:latin typeface="Arial" panose="020B0604020202020204" pitchFamily="34" charset="0"/>
                <a:cs typeface="Arial" panose="020B0604020202020204" pitchFamily="34" charset="0"/>
              </a:rPr>
              <a:t>(liikmemaksud</a:t>
            </a:r>
            <a:r>
              <a:rPr lang="et-EE" sz="2600" dirty="0">
                <a:latin typeface="Arial" panose="020B0604020202020204" pitchFamily="34" charset="0"/>
                <a:cs typeface="Arial" panose="020B0604020202020204" pitchFamily="34" charset="0"/>
              </a:rPr>
              <a:t>, sisseastumismaksud, hooldustasud, remonditasud jne</a:t>
            </a:r>
            <a:r>
              <a:rPr lang="et-EE" sz="2600" dirty="0" smtClean="0">
                <a:latin typeface="Arial" panose="020B0604020202020204" pitchFamily="34" charset="0"/>
                <a:cs typeface="Arial" panose="020B0604020202020204" pitchFamily="34" charset="0"/>
              </a:rPr>
              <a:t>)</a:t>
            </a: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(b) tulu saadud annetustest ja toetustest põhiliste annetajate rühmade ja annetuste liikide kaupa </a:t>
            </a:r>
          </a:p>
          <a:p>
            <a:pPr marL="0" indent="0">
              <a:buNone/>
            </a:pPr>
            <a:r>
              <a:rPr lang="et-EE" sz="2600" dirty="0">
                <a:latin typeface="Arial" panose="020B0604020202020204" pitchFamily="34" charset="0"/>
                <a:cs typeface="Arial" panose="020B0604020202020204" pitchFamily="34" charset="0"/>
              </a:rPr>
              <a:t>(tuues eraldi välja riigieelarvest saadud ning sihtotstarbelised annetused ja toetused</a:t>
            </a:r>
            <a:r>
              <a:rPr lang="et-EE" sz="2600" dirty="0" smtClean="0">
                <a:latin typeface="Arial" panose="020B0604020202020204" pitchFamily="34" charset="0"/>
                <a:cs typeface="Arial" panose="020B0604020202020204" pitchFamily="34" charset="0"/>
              </a:rPr>
              <a:t>)</a:t>
            </a:r>
            <a:endParaRPr lang="et-EE" sz="2600" dirty="0">
              <a:latin typeface="Arial" panose="020B0604020202020204" pitchFamily="34" charset="0"/>
              <a:cs typeface="Arial" panose="020B0604020202020204" pitchFamily="34" charset="0"/>
            </a:endParaRPr>
          </a:p>
          <a:p>
            <a:endParaRPr lang="et-EE" sz="2600" dirty="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RTJ </a:t>
            </a:r>
            <a:r>
              <a:rPr lang="et-EE" sz="2600" dirty="0">
                <a:latin typeface="Arial" panose="020B0604020202020204" pitchFamily="34" charset="0"/>
                <a:cs typeface="Arial" panose="020B0604020202020204" pitchFamily="34" charset="0"/>
              </a:rPr>
              <a:t>15 § </a:t>
            </a:r>
            <a:r>
              <a:rPr lang="et-EE" sz="2600" dirty="0" smtClean="0">
                <a:latin typeface="Arial" panose="020B0604020202020204" pitchFamily="34" charset="0"/>
                <a:cs typeface="Arial" panose="020B0604020202020204" pitchFamily="34" charset="0"/>
              </a:rPr>
              <a:t>58</a:t>
            </a:r>
            <a:endParaRPr lang="et-EE" sz="26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35</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873641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41867" y="365127"/>
            <a:ext cx="7973483" cy="571852"/>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  </a:t>
            </a:r>
            <a:r>
              <a:rPr lang="et-EE" sz="2400" dirty="0" smtClean="0">
                <a:latin typeface="Arial" panose="020B0604020202020204" pitchFamily="34" charset="0"/>
                <a:cs typeface="Arial" panose="020B0604020202020204" pitchFamily="34" charset="0"/>
              </a:rPr>
              <a:t>(järg)</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06400" y="1185333"/>
            <a:ext cx="8108951" cy="5171017"/>
          </a:xfrm>
        </p:spPr>
        <p:txBody>
          <a:bodyPr>
            <a:normAutofit fontScale="92500"/>
          </a:bodyPr>
          <a:lstStyle/>
          <a:p>
            <a:pPr marL="0" indent="0">
              <a:buNone/>
            </a:pPr>
            <a:r>
              <a:rPr lang="et-EE" sz="2600" dirty="0">
                <a:latin typeface="Arial" panose="020B0604020202020204" pitchFamily="34" charset="0"/>
                <a:cs typeface="Arial" panose="020B0604020202020204" pitchFamily="34" charset="0"/>
              </a:rPr>
              <a:t>(c) aruandeperioodil tuluna kajastatud sihtotstarbelised annetused, toetused ja liikmetelt saadud tasud ning nende tuludega seotud aruandeperioodil tehtud kulud projektide kaupa (näiteks korteriühistu poolt tuluna kajastatud remonditasud ja vastavad remondikulud</a:t>
            </a:r>
            <a:r>
              <a:rPr lang="et-EE" sz="2600" dirty="0" smtClean="0">
                <a:latin typeface="Arial" panose="020B0604020202020204" pitchFamily="34" charset="0"/>
                <a:cs typeface="Arial" panose="020B0604020202020204" pitchFamily="34" charset="0"/>
              </a:rPr>
              <a:t>)</a:t>
            </a:r>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(d) finantsinvesteeringutelt teenitud netotulu sobivalt rühmitatuna tulu liikide ja investeeringurühmade </a:t>
            </a:r>
            <a:r>
              <a:rPr lang="et-EE" sz="2600" dirty="0" smtClean="0">
                <a:latin typeface="Arial" panose="020B0604020202020204" pitchFamily="34" charset="0"/>
                <a:cs typeface="Arial" panose="020B0604020202020204" pitchFamily="34" charset="0"/>
              </a:rPr>
              <a:t>kaupa</a:t>
            </a:r>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(e) ettevõtlusest saadud tulu ja ettevõtlusega seotud kulud sobivalt </a:t>
            </a:r>
            <a:r>
              <a:rPr lang="et-EE" sz="2600" dirty="0" smtClean="0">
                <a:latin typeface="Arial" panose="020B0604020202020204" pitchFamily="34" charset="0"/>
                <a:cs typeface="Arial" panose="020B0604020202020204" pitchFamily="34" charset="0"/>
              </a:rPr>
              <a:t>rühmitatuna </a:t>
            </a:r>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(f) jagatud toetused, annetused ja stipendiumid põhiliste toetuste saajate rühmade ja toetuste </a:t>
            </a:r>
            <a:r>
              <a:rPr lang="et-EE" sz="2600" dirty="0" smtClean="0">
                <a:latin typeface="Arial" panose="020B0604020202020204" pitchFamily="34" charset="0"/>
                <a:cs typeface="Arial" panose="020B0604020202020204" pitchFamily="34" charset="0"/>
              </a:rPr>
              <a:t>liikide kaupa</a:t>
            </a:r>
            <a:endParaRPr lang="et-EE" sz="2600" dirty="0">
              <a:latin typeface="Arial" panose="020B0604020202020204" pitchFamily="34" charset="0"/>
              <a:cs typeface="Arial" panose="020B0604020202020204" pitchFamily="34" charset="0"/>
            </a:endParaRPr>
          </a:p>
          <a:p>
            <a:endParaRPr lang="et-EE" sz="2600" dirty="0">
              <a:latin typeface="Arial" panose="020B0604020202020204" pitchFamily="34" charset="0"/>
              <a:cs typeface="Arial" panose="020B0604020202020204" pitchFamily="34" charset="0"/>
            </a:endParaRPr>
          </a:p>
          <a:p>
            <a:pPr marL="0" indent="0">
              <a:buNone/>
            </a:pPr>
            <a:r>
              <a:rPr lang="et-EE" sz="2600" dirty="0">
                <a:latin typeface="Arial" panose="020B0604020202020204" pitchFamily="34" charset="0"/>
                <a:cs typeface="Arial" panose="020B0604020202020204" pitchFamily="34" charset="0"/>
              </a:rPr>
              <a:t>RTJ 15 § </a:t>
            </a:r>
            <a:r>
              <a:rPr lang="et-EE" sz="2600" dirty="0" smtClean="0">
                <a:latin typeface="Arial" panose="020B0604020202020204" pitchFamily="34" charset="0"/>
                <a:cs typeface="Arial" panose="020B0604020202020204" pitchFamily="34" charset="0"/>
              </a:rPr>
              <a:t>58</a:t>
            </a:r>
            <a:endParaRPr lang="et-EE" sz="26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36</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410526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Raamatupidamise aastaaruanne – lisad (järg)</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535289"/>
            <a:ext cx="7886700" cy="4641674"/>
          </a:xfrm>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a:t>
            </a:r>
            <a:r>
              <a:rPr lang="et-EE" sz="2400" dirty="0">
                <a:latin typeface="Arial" panose="020B0604020202020204" pitchFamily="34" charset="0"/>
                <a:cs typeface="Arial" panose="020B0604020202020204" pitchFamily="34" charset="0"/>
              </a:rPr>
              <a:t>g) ühingu või asutuse poolt oma liikmetele vahendatud teenuste maht ja summa põhiliste </a:t>
            </a:r>
            <a:r>
              <a:rPr lang="et-EE" sz="2400" dirty="0" smtClean="0">
                <a:latin typeface="Arial" panose="020B0604020202020204" pitchFamily="34" charset="0"/>
                <a:cs typeface="Arial" panose="020B0604020202020204" pitchFamily="34" charset="0"/>
              </a:rPr>
              <a:t>teenuste </a:t>
            </a:r>
            <a:r>
              <a:rPr lang="et-EE" sz="2400" dirty="0">
                <a:latin typeface="Arial" panose="020B0604020202020204" pitchFamily="34" charset="0"/>
                <a:cs typeface="Arial" panose="020B0604020202020204" pitchFamily="34" charset="0"/>
              </a:rPr>
              <a:t>liikide kaupa (näiteks korteriühistu poolt vahendatud kommunaalmaksed kütte, vee, </a:t>
            </a:r>
            <a:r>
              <a:rPr lang="et-EE" sz="2400" dirty="0" smtClean="0">
                <a:latin typeface="Arial" panose="020B0604020202020204" pitchFamily="34" charset="0"/>
                <a:cs typeface="Arial" panose="020B0604020202020204" pitchFamily="34" charset="0"/>
              </a:rPr>
              <a:t>prügiveo </a:t>
            </a:r>
            <a:r>
              <a:rPr lang="et-EE" sz="2400" dirty="0">
                <a:latin typeface="Arial" panose="020B0604020202020204" pitchFamily="34" charset="0"/>
                <a:cs typeface="Arial" panose="020B0604020202020204" pitchFamily="34" charset="0"/>
              </a:rPr>
              <a:t>ja muude teenuste eest);</a:t>
            </a:r>
          </a:p>
          <a:p>
            <a:endParaRPr lang="et-EE" sz="2400" dirty="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RTJ 15 § </a:t>
            </a:r>
            <a:r>
              <a:rPr lang="et-EE" sz="2400" dirty="0" smtClean="0">
                <a:latin typeface="Arial" panose="020B0604020202020204" pitchFamily="34" charset="0"/>
                <a:cs typeface="Arial" panose="020B0604020202020204" pitchFamily="34" charset="0"/>
              </a:rPr>
              <a:t>58</a:t>
            </a:r>
            <a:endParaRPr lang="et-EE" sz="2400" dirty="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37</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3080440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718607"/>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17689" y="1207911"/>
            <a:ext cx="8097662" cy="5148440"/>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Nõuded </a:t>
            </a:r>
            <a:r>
              <a:rPr lang="et-EE" sz="2400" dirty="0">
                <a:latin typeface="Arial" panose="020B0604020202020204" pitchFamily="34" charset="0"/>
                <a:cs typeface="Arial" panose="020B0604020202020204" pitchFamily="34" charset="0"/>
              </a:rPr>
              <a:t>ja ettemaksed </a:t>
            </a:r>
            <a:endParaRPr lang="et-EE" sz="2400" dirty="0" smtClean="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1</a:t>
            </a:r>
            <a:r>
              <a:rPr lang="et-EE" sz="2400" dirty="0">
                <a:latin typeface="Arial" panose="020B0604020202020204" pitchFamily="34" charset="0"/>
                <a:cs typeface="Arial" panose="020B0604020202020204" pitchFamily="34" charset="0"/>
              </a:rPr>
              <a:t>. Nõuded liikmete vastu </a:t>
            </a:r>
          </a:p>
          <a:p>
            <a:pPr marL="0" indent="0">
              <a:buNone/>
            </a:pPr>
            <a:r>
              <a:rPr lang="et-EE" sz="2400" dirty="0" smtClean="0">
                <a:latin typeface="Arial" panose="020B0604020202020204" pitchFamily="34" charset="0"/>
                <a:cs typeface="Arial" panose="020B0604020202020204" pitchFamily="34" charset="0"/>
              </a:rPr>
              <a:t>   1.1</a:t>
            </a:r>
            <a:r>
              <a:rPr lang="et-EE" sz="2400" dirty="0">
                <a:latin typeface="Arial" panose="020B0604020202020204" pitchFamily="34" charset="0"/>
                <a:cs typeface="Arial" panose="020B0604020202020204" pitchFamily="34" charset="0"/>
              </a:rPr>
              <a:t>. Tähtajaks tasumata arvete võlgnevus</a:t>
            </a:r>
          </a:p>
          <a:p>
            <a:pPr marL="0" indent="0">
              <a:buNone/>
            </a:pPr>
            <a:r>
              <a:rPr lang="et-EE" sz="2400" dirty="0" smtClean="0">
                <a:latin typeface="Arial" panose="020B0604020202020204" pitchFamily="34" charset="0"/>
                <a:cs typeface="Arial" panose="020B0604020202020204" pitchFamily="34" charset="0"/>
              </a:rPr>
              <a:t>   1.2</a:t>
            </a:r>
            <a:r>
              <a:rPr lang="et-EE" sz="2400" dirty="0">
                <a:latin typeface="Arial" panose="020B0604020202020204" pitchFamily="34" charset="0"/>
                <a:cs typeface="Arial" panose="020B0604020202020204" pitchFamily="34" charset="0"/>
              </a:rPr>
              <a:t>. Detsembri arvete summa, arved </a:t>
            </a:r>
            <a:r>
              <a:rPr lang="et-EE" sz="2400" dirty="0" smtClean="0">
                <a:latin typeface="Arial" panose="020B0604020202020204" pitchFamily="34" charset="0"/>
                <a:cs typeface="Arial" panose="020B0604020202020204" pitchFamily="34" charset="0"/>
              </a:rPr>
              <a:t>esitatud  jaanuaris</a:t>
            </a:r>
            <a:r>
              <a:rPr lang="et-EE" sz="2400" dirty="0">
                <a:latin typeface="Arial" panose="020B0604020202020204" pitchFamily="34" charset="0"/>
                <a:cs typeface="Arial" panose="020B0604020202020204" pitchFamily="34" charset="0"/>
              </a:rPr>
              <a:t>, maksetähtaeg jaanuar </a:t>
            </a:r>
            <a:r>
              <a:rPr lang="et-EE" sz="2400" dirty="0" smtClean="0">
                <a:latin typeface="Arial" panose="020B0604020202020204" pitchFamily="34" charset="0"/>
                <a:cs typeface="Arial" panose="020B0604020202020204" pitchFamily="34" charset="0"/>
              </a:rPr>
              <a:t>2018</a:t>
            </a: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   1.3</a:t>
            </a:r>
            <a:r>
              <a:rPr lang="et-EE" sz="2400" dirty="0">
                <a:latin typeface="Arial" panose="020B0604020202020204" pitchFamily="34" charset="0"/>
                <a:cs typeface="Arial" panose="020B0604020202020204" pitchFamily="34" charset="0"/>
              </a:rPr>
              <a:t>. Nõuded rentnike jm vastu</a:t>
            </a:r>
          </a:p>
          <a:p>
            <a:pPr marL="0" indent="0">
              <a:buNone/>
            </a:pPr>
            <a:r>
              <a:rPr lang="et-EE" sz="2400" dirty="0" smtClean="0">
                <a:latin typeface="Arial" panose="020B0604020202020204" pitchFamily="34" charset="0"/>
                <a:cs typeface="Arial" panose="020B0604020202020204" pitchFamily="34" charset="0"/>
              </a:rPr>
              <a:t>2</a:t>
            </a:r>
            <a:r>
              <a:rPr lang="et-EE" sz="2400" dirty="0">
                <a:latin typeface="Arial" panose="020B0604020202020204" pitchFamily="34" charset="0"/>
                <a:cs typeface="Arial" panose="020B0604020202020204" pitchFamily="34" charset="0"/>
              </a:rPr>
              <a:t>. Laenunõuded – 12 kuu jooksul ja üle 12 kuu</a:t>
            </a:r>
          </a:p>
          <a:p>
            <a:pPr marL="0" indent="0">
              <a:buNone/>
            </a:pPr>
            <a:r>
              <a:rPr lang="et-EE" sz="2400" dirty="0" smtClean="0">
                <a:latin typeface="Arial" panose="020B0604020202020204" pitchFamily="34" charset="0"/>
                <a:cs typeface="Arial" panose="020B0604020202020204" pitchFamily="34" charset="0"/>
              </a:rPr>
              <a:t>3</a:t>
            </a:r>
            <a:r>
              <a:rPr lang="et-EE" sz="2400" dirty="0">
                <a:latin typeface="Arial" panose="020B0604020202020204" pitchFamily="34" charset="0"/>
                <a:cs typeface="Arial" panose="020B0604020202020204" pitchFamily="34" charset="0"/>
              </a:rPr>
              <a:t>. Ettemaksed – näiteks kindlustus, maksude ettemaksed jm</a:t>
            </a:r>
          </a:p>
          <a:p>
            <a:endParaRPr lang="ru-RU" sz="28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38</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1936575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045985"/>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Kohustised </a:t>
            </a:r>
            <a:r>
              <a:rPr lang="et-EE" sz="2400" dirty="0">
                <a:latin typeface="Arial" panose="020B0604020202020204" pitchFamily="34" charset="0"/>
                <a:cs typeface="Arial" panose="020B0604020202020204" pitchFamily="34" charset="0"/>
              </a:rPr>
              <a:t>ja ettemaksed</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 võlad tarnijatele</a:t>
            </a:r>
          </a:p>
          <a:p>
            <a:pPr marL="0" indent="0">
              <a:buNone/>
            </a:pPr>
            <a:r>
              <a:rPr lang="et-EE" sz="2400" dirty="0" smtClean="0">
                <a:latin typeface="Arial" panose="020B0604020202020204" pitchFamily="34" charset="0"/>
                <a:cs typeface="Arial" panose="020B0604020202020204" pitchFamily="34" charset="0"/>
              </a:rPr>
              <a:t>      b</a:t>
            </a:r>
            <a:r>
              <a:rPr lang="et-EE" sz="2400" dirty="0">
                <a:latin typeface="Arial" panose="020B0604020202020204" pitchFamily="34" charset="0"/>
                <a:cs typeface="Arial" panose="020B0604020202020204" pitchFamily="34" charset="0"/>
              </a:rPr>
              <a:t>) võlad töövõtjatele</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c) </a:t>
            </a:r>
            <a:r>
              <a:rPr lang="et-EE" sz="2400" dirty="0" smtClean="0">
                <a:latin typeface="Arial" panose="020B0604020202020204" pitchFamily="34" charset="0"/>
                <a:cs typeface="Arial" panose="020B0604020202020204" pitchFamily="34" charset="0"/>
              </a:rPr>
              <a:t>maksuvõlad </a:t>
            </a: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d) saadud ettemaksed</a:t>
            </a:r>
          </a:p>
          <a:p>
            <a:endParaRPr lang="ru-RU" sz="24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39</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380638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31260"/>
            <a:ext cx="7886700" cy="766019"/>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62844" y="1625600"/>
            <a:ext cx="8052506" cy="4551363"/>
          </a:xfrm>
        </p:spPr>
        <p:txBody>
          <a:bodyPr>
            <a:normAutofit fontScale="85000" lnSpcReduction="20000"/>
          </a:bodyPr>
          <a:lstStyle/>
          <a:p>
            <a:endParaRPr lang="et-EE" dirty="0" smtClean="0"/>
          </a:p>
          <a:p>
            <a:pPr marL="0" indent="0">
              <a:buNone/>
            </a:pPr>
            <a:r>
              <a:rPr lang="et-EE" dirty="0" smtClean="0"/>
              <a:t>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Raamatupidamine peab olema korraldatud nii,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et oleks tagatud aktuaalse, olulise, objektiivse ja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võrreldava informatsiooni saamine </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raamatupidamiskohustuslase finantsseisundist,</a:t>
            </a:r>
          </a:p>
          <a:p>
            <a:pPr marL="0" indent="0">
              <a:buNone/>
            </a:pPr>
            <a:r>
              <a:rPr lang="et-EE" dirty="0" smtClean="0">
                <a:latin typeface="Arial" panose="020B0604020202020204" pitchFamily="34" charset="0"/>
                <a:cs typeface="Arial" panose="020B0604020202020204" pitchFamily="34" charset="0"/>
              </a:rPr>
              <a:t>  finantstulemustest ja rahavoogudest.</a:t>
            </a: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a:t>
            </a:r>
          </a:p>
          <a:p>
            <a:pPr marL="0" indent="0">
              <a:buNone/>
            </a:pPr>
            <a:endParaRPr lang="et-EE" dirty="0">
              <a:latin typeface="Arial" panose="020B0604020202020204" pitchFamily="34" charset="0"/>
              <a:cs typeface="Arial" panose="020B0604020202020204" pitchFamily="34" charset="0"/>
            </a:endParaRPr>
          </a:p>
          <a:p>
            <a:pPr marL="0" indent="0">
              <a:buNone/>
            </a:pPr>
            <a:endParaRPr lang="et-EE" dirty="0" smtClean="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 </a:t>
            </a:r>
            <a:r>
              <a:rPr lang="et-EE" dirty="0" smtClean="0">
                <a:latin typeface="Arial" panose="020B0604020202020204" pitchFamily="34" charset="0"/>
                <a:cs typeface="Arial" panose="020B0604020202020204" pitchFamily="34" charset="0"/>
              </a:rPr>
              <a:t> Raamatupidamise seadus § 4</a:t>
            </a:r>
            <a:endParaRPr lang="ru-RU"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5947884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7"/>
            <a:ext cx="7886700" cy="854074"/>
          </a:xfrm>
        </p:spPr>
        <p:txBody>
          <a:bodyPr>
            <a:normAutofit/>
          </a:bodyPr>
          <a:lstStyle/>
          <a:p>
            <a:r>
              <a:rPr lang="et-EE" sz="2400" b="1" dirty="0" smtClean="0">
                <a:latin typeface="Arial" panose="020B0604020202020204" pitchFamily="34" charset="0"/>
                <a:cs typeface="Arial" panose="020B0604020202020204" pitchFamily="34" charset="0"/>
              </a:rPr>
              <a:t>Raamatupidamise aastaaruanne- lisad</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361244" y="1219202"/>
            <a:ext cx="8447617" cy="5137150"/>
          </a:xfrm>
        </p:spPr>
        <p:txBody>
          <a:bodyPr>
            <a:noAutofit/>
          </a:bodyPr>
          <a:lstStyle/>
          <a:p>
            <a:pPr marL="0" indent="0">
              <a:buNone/>
            </a:pPr>
            <a:r>
              <a:rPr lang="et-EE" sz="2400" dirty="0" smtClean="0">
                <a:latin typeface="Arial" panose="020B0604020202020204" pitchFamily="34" charset="0"/>
                <a:cs typeface="Arial" panose="020B0604020202020204" pitchFamily="34" charset="0"/>
              </a:rPr>
              <a:t>Sihtotstarbelised </a:t>
            </a:r>
            <a:r>
              <a:rPr lang="et-EE" sz="2400" dirty="0">
                <a:latin typeface="Arial" panose="020B0604020202020204" pitchFamily="34" charset="0"/>
                <a:cs typeface="Arial" panose="020B0604020202020204" pitchFamily="34" charset="0"/>
              </a:rPr>
              <a:t>tasud, annetused ja toetused</a:t>
            </a:r>
          </a:p>
          <a:p>
            <a:pPr marL="0" indent="0">
              <a:buNone/>
            </a:pPr>
            <a:r>
              <a:rPr lang="et-EE" sz="2400" dirty="0" smtClean="0">
                <a:latin typeface="Arial" panose="020B0604020202020204" pitchFamily="34" charset="0"/>
                <a:cs typeface="Arial" panose="020B0604020202020204" pitchFamily="34" charset="0"/>
              </a:rPr>
              <a:t>   </a:t>
            </a:r>
            <a:r>
              <a:rPr lang="et-EE" sz="2400" dirty="0">
                <a:latin typeface="Arial" panose="020B0604020202020204" pitchFamily="34" charset="0"/>
                <a:cs typeface="Arial" panose="020B0604020202020204" pitchFamily="34" charset="0"/>
              </a:rPr>
              <a:t>a) remonditasude jääk perioodi alguseks</a:t>
            </a:r>
          </a:p>
          <a:p>
            <a:pPr marL="0" indent="0">
              <a:buNone/>
            </a:pPr>
            <a:r>
              <a:rPr lang="et-EE" sz="2400" dirty="0" smtClean="0">
                <a:latin typeface="Arial" panose="020B0604020202020204" pitchFamily="34" charset="0"/>
                <a:cs typeface="Arial" panose="020B0604020202020204" pitchFamily="34" charset="0"/>
              </a:rPr>
              <a:t>   b</a:t>
            </a:r>
            <a:r>
              <a:rPr lang="et-EE" sz="2400" dirty="0">
                <a:latin typeface="Arial" panose="020B0604020202020204" pitchFamily="34" charset="0"/>
                <a:cs typeface="Arial" panose="020B0604020202020204" pitchFamily="34" charset="0"/>
              </a:rPr>
              <a:t>) liikmetele määratud: remonditasud, laenude katteks, laenukulude katteks</a:t>
            </a:r>
          </a:p>
          <a:p>
            <a:pPr marL="0" indent="0">
              <a:buNone/>
            </a:pPr>
            <a:r>
              <a:rPr lang="et-EE" sz="2400" dirty="0" smtClean="0">
                <a:latin typeface="Arial" panose="020B0604020202020204" pitchFamily="34" charset="0"/>
                <a:cs typeface="Arial" panose="020B0604020202020204" pitchFamily="34" charset="0"/>
              </a:rPr>
              <a:t>   c</a:t>
            </a:r>
            <a:r>
              <a:rPr lang="et-EE" sz="2400" dirty="0">
                <a:latin typeface="Arial" panose="020B0604020202020204" pitchFamily="34" charset="0"/>
                <a:cs typeface="Arial" panose="020B0604020202020204" pitchFamily="34" charset="0"/>
              </a:rPr>
              <a:t>) remonditasude arvelt teostatud kulud, tagastatud laenud ja makstud laenuintressid</a:t>
            </a:r>
          </a:p>
          <a:p>
            <a:endParaRPr lang="et-EE" sz="2400" dirty="0">
              <a:latin typeface="Arial" panose="020B0604020202020204" pitchFamily="34" charset="0"/>
              <a:cs typeface="Arial" panose="020B0604020202020204" pitchFamily="34" charset="0"/>
            </a:endParaRPr>
          </a:p>
          <a:p>
            <a:pPr marL="0" indent="0">
              <a:buNone/>
            </a:pPr>
            <a:r>
              <a:rPr lang="et-EE" sz="2400" u="sng" dirty="0" smtClean="0">
                <a:latin typeface="Arial" panose="020B0604020202020204" pitchFamily="34" charset="0"/>
                <a:cs typeface="Arial" panose="020B0604020202020204" pitchFamily="34" charset="0"/>
              </a:rPr>
              <a:t>Remondikulud </a:t>
            </a:r>
            <a:r>
              <a:rPr lang="et-EE" sz="2400" dirty="0">
                <a:latin typeface="Arial" panose="020B0604020202020204" pitchFamily="34" charset="0"/>
                <a:cs typeface="Arial" panose="020B0604020202020204" pitchFamily="34" charset="0"/>
              </a:rPr>
              <a:t>kajastame, kas lisa all olevas infokastis või koostame eraldi lisa:</a:t>
            </a:r>
          </a:p>
          <a:p>
            <a:pPr marL="0" indent="0">
              <a:buNone/>
            </a:pPr>
            <a:r>
              <a:rPr lang="et-EE" sz="2400" dirty="0" smtClean="0">
                <a:latin typeface="Arial" panose="020B0604020202020204" pitchFamily="34" charset="0"/>
                <a:cs typeface="Arial" panose="020B0604020202020204" pitchFamily="34" charset="0"/>
              </a:rPr>
              <a:t>Sihtotstarbeliselt </a:t>
            </a:r>
            <a:r>
              <a:rPr lang="et-EE" sz="2400" dirty="0">
                <a:latin typeface="Arial" panose="020B0604020202020204" pitchFamily="34" charset="0"/>
                <a:cs typeface="Arial" panose="020B0604020202020204" pitchFamily="34" charset="0"/>
              </a:rPr>
              <a:t>finantseeritud projektide otsesed kulud</a:t>
            </a:r>
          </a:p>
          <a:p>
            <a:endParaRPr lang="ru-RU" sz="2400"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40</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289827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85422" y="365127"/>
            <a:ext cx="8029928" cy="810152"/>
          </a:xfrm>
        </p:spPr>
        <p:txBody>
          <a:bodyPr>
            <a:normAutofit/>
          </a:bodyPr>
          <a:lstStyle/>
          <a:p>
            <a:r>
              <a:rPr lang="et-EE" sz="2400" b="1" dirty="0" smtClean="0">
                <a:latin typeface="Arial" panose="020B0604020202020204" pitchFamily="34" charset="0"/>
                <a:cs typeface="Arial" panose="020B0604020202020204" pitchFamily="34" charset="0"/>
              </a:rPr>
              <a:t>Majandusaasta aruanne </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85422" y="1354667"/>
            <a:ext cx="8029928" cy="4822296"/>
          </a:xfrm>
        </p:spPr>
        <p:txBody>
          <a:bodyPr>
            <a:normAutofit/>
          </a:bodyPr>
          <a:lstStyle/>
          <a:p>
            <a:pPr marL="0" indent="0">
              <a:buNone/>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51</a:t>
            </a: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3 Korteriühistu </a:t>
            </a:r>
            <a:r>
              <a:rPr lang="et-EE" sz="2400" dirty="0">
                <a:latin typeface="Arial" panose="020B0604020202020204" pitchFamily="34" charset="0"/>
                <a:cs typeface="Arial" panose="020B0604020202020204" pitchFamily="34" charset="0"/>
              </a:rPr>
              <a:t>majandusaasta aruandes märgitakse lisaks muudele seaduses sätestatud andmetele </a:t>
            </a:r>
            <a:r>
              <a:rPr lang="et-EE" sz="2400" u="sng" dirty="0">
                <a:latin typeface="Arial" panose="020B0604020202020204" pitchFamily="34" charset="0"/>
                <a:cs typeface="Arial" panose="020B0604020202020204" pitchFamily="34" charset="0"/>
              </a:rPr>
              <a:t>ka </a:t>
            </a:r>
            <a:r>
              <a:rPr lang="et-EE" sz="2400" u="sng" dirty="0" smtClean="0">
                <a:latin typeface="Arial" panose="020B0604020202020204" pitchFamily="34" charset="0"/>
                <a:cs typeface="Arial" panose="020B0604020202020204" pitchFamily="34" charset="0"/>
              </a:rPr>
              <a:t>iga korteriomandi majandamiskulude </a:t>
            </a:r>
            <a:r>
              <a:rPr lang="et-EE" sz="2400" u="sng" dirty="0">
                <a:latin typeface="Arial" panose="020B0604020202020204" pitchFamily="34" charset="0"/>
                <a:cs typeface="Arial" panose="020B0604020202020204" pitchFamily="34" charset="0"/>
              </a:rPr>
              <a:t>suurus</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endParaRPr lang="et-EE" sz="2400" dirty="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4 Korteriühistu </a:t>
            </a:r>
            <a:r>
              <a:rPr lang="et-EE" sz="2400" dirty="0">
                <a:latin typeface="Arial" panose="020B0604020202020204" pitchFamily="34" charset="0"/>
                <a:cs typeface="Arial" panose="020B0604020202020204" pitchFamily="34" charset="0"/>
              </a:rPr>
              <a:t>esitab kinnitatud majandusaasta aruande korteriühistute registrile kuue kuu </a:t>
            </a:r>
            <a:r>
              <a:rPr lang="et-EE" sz="2400" dirty="0" smtClean="0">
                <a:latin typeface="Arial" panose="020B0604020202020204" pitchFamily="34" charset="0"/>
                <a:cs typeface="Arial" panose="020B0604020202020204" pitchFamily="34" charset="0"/>
              </a:rPr>
              <a:t>jooksul majandusaasta </a:t>
            </a:r>
            <a:r>
              <a:rPr lang="et-EE" sz="2400" dirty="0">
                <a:latin typeface="Arial" panose="020B0604020202020204" pitchFamily="34" charset="0"/>
                <a:cs typeface="Arial" panose="020B0604020202020204" pitchFamily="34" charset="0"/>
              </a:rPr>
              <a:t>lõppemisest arvates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41</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113300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44138" y="365127"/>
            <a:ext cx="8071213" cy="786340"/>
          </a:xfrm>
        </p:spPr>
        <p:txBody>
          <a:bodyPr>
            <a:normAutofit/>
          </a:bodyPr>
          <a:lstStyle/>
          <a:p>
            <a:r>
              <a:rPr lang="et-EE" sz="2400" b="1" dirty="0">
                <a:latin typeface="Arial" panose="020B0604020202020204" pitchFamily="34" charset="0"/>
                <a:cs typeface="Arial" panose="020B0604020202020204" pitchFamily="34" charset="0"/>
              </a:rPr>
              <a:t>Raamatupidamisdokumentide säilitamise kohustus</a:t>
            </a:r>
            <a:endParaRPr lang="ru-RU" sz="2400" b="1" dirty="0"/>
          </a:p>
        </p:txBody>
      </p:sp>
      <p:sp>
        <p:nvSpPr>
          <p:cNvPr id="3" name="Sisu kohatäide 2"/>
          <p:cNvSpPr>
            <a:spLocks noGrp="1"/>
          </p:cNvSpPr>
          <p:nvPr>
            <p:ph idx="1"/>
          </p:nvPr>
        </p:nvSpPr>
        <p:spPr>
          <a:xfrm>
            <a:off x="444138" y="1151467"/>
            <a:ext cx="8071212" cy="5353836"/>
          </a:xfrm>
        </p:spPr>
        <p:txBody>
          <a:bodyPr>
            <a:normAutofit fontScale="25000" lnSpcReduction="20000"/>
          </a:bodyPr>
          <a:lstStyle/>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r>
              <a:rPr lang="et-EE" sz="9600" dirty="0">
                <a:latin typeface="Arial" panose="020B0604020202020204" pitchFamily="34" charset="0"/>
                <a:cs typeface="Arial" panose="020B0604020202020204" pitchFamily="34" charset="0"/>
              </a:rPr>
              <a:t>R</a:t>
            </a:r>
            <a:r>
              <a:rPr lang="ru-RU" sz="9600" dirty="0" err="1" smtClean="0">
                <a:latin typeface="Arial" panose="020B0604020202020204" pitchFamily="34" charset="0"/>
                <a:cs typeface="Arial" panose="020B0604020202020204" pitchFamily="34" charset="0"/>
              </a:rPr>
              <a:t>aamatupidamise</a:t>
            </a:r>
            <a:r>
              <a:rPr lang="ru-RU" sz="9600" dirty="0" smtClean="0">
                <a:latin typeface="Arial" panose="020B0604020202020204" pitchFamily="34" charset="0"/>
                <a:cs typeface="Arial" panose="020B0604020202020204" pitchFamily="34" charset="0"/>
              </a:rPr>
              <a:t> </a:t>
            </a:r>
            <a:r>
              <a:rPr lang="ru-RU" sz="9600" dirty="0" err="1" smtClean="0">
                <a:latin typeface="Arial" panose="020B0604020202020204" pitchFamily="34" charset="0"/>
                <a:cs typeface="Arial" panose="020B0604020202020204" pitchFamily="34" charset="0"/>
              </a:rPr>
              <a:t>algdokumen</a:t>
            </a:r>
            <a:r>
              <a:rPr lang="et-EE" sz="9600" dirty="0" err="1" smtClean="0">
                <a:latin typeface="Arial" panose="020B0604020202020204" pitchFamily="34" charset="0"/>
                <a:cs typeface="Arial" panose="020B0604020202020204" pitchFamily="34" charset="0"/>
              </a:rPr>
              <a:t>did</a:t>
            </a:r>
            <a:r>
              <a:rPr lang="ru-RU" sz="9600" dirty="0" smtClean="0">
                <a:latin typeface="Arial" panose="020B0604020202020204" pitchFamily="34" charset="0"/>
                <a:cs typeface="Arial" panose="020B0604020202020204" pitchFamily="34" charset="0"/>
              </a:rPr>
              <a:t> </a:t>
            </a:r>
            <a:r>
              <a:rPr lang="et-EE" sz="9600" dirty="0" smtClean="0">
                <a:latin typeface="Arial" panose="020B0604020202020204" pitchFamily="34" charset="0"/>
                <a:cs typeface="Arial" panose="020B0604020202020204" pitchFamily="34" charset="0"/>
              </a:rPr>
              <a:t>säilitada </a:t>
            </a:r>
            <a:r>
              <a:rPr lang="ru-RU" sz="9600" dirty="0" err="1" smtClean="0">
                <a:latin typeface="Arial" panose="020B0604020202020204" pitchFamily="34" charset="0"/>
                <a:cs typeface="Arial" panose="020B0604020202020204" pitchFamily="34" charset="0"/>
              </a:rPr>
              <a:t>seitse</a:t>
            </a:r>
            <a:r>
              <a:rPr lang="ru-RU" sz="9600" dirty="0" smtClean="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aastat</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alates</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selle</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majandusaasta</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lõpust</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kui</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majandustehing</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algdokumendi</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alusel</a:t>
            </a:r>
            <a:r>
              <a:rPr lang="ru-RU" sz="9600" dirty="0">
                <a:latin typeface="Arial" panose="020B0604020202020204" pitchFamily="34" charset="0"/>
                <a:cs typeface="Arial" panose="020B0604020202020204" pitchFamily="34" charset="0"/>
              </a:rPr>
              <a:t> </a:t>
            </a:r>
            <a:r>
              <a:rPr lang="ru-RU" sz="9600" dirty="0" err="1">
                <a:latin typeface="Arial" panose="020B0604020202020204" pitchFamily="34" charset="0"/>
                <a:cs typeface="Arial" panose="020B0604020202020204" pitchFamily="34" charset="0"/>
              </a:rPr>
              <a:t>raamatupidamisregistris</a:t>
            </a:r>
            <a:r>
              <a:rPr lang="ru-RU" sz="9600" dirty="0">
                <a:latin typeface="Arial" panose="020B0604020202020204" pitchFamily="34" charset="0"/>
                <a:cs typeface="Arial" panose="020B0604020202020204" pitchFamily="34" charset="0"/>
              </a:rPr>
              <a:t> </a:t>
            </a:r>
            <a:r>
              <a:rPr lang="ru-RU" sz="9600" dirty="0" err="1" smtClean="0">
                <a:latin typeface="Arial" panose="020B0604020202020204" pitchFamily="34" charset="0"/>
                <a:cs typeface="Arial" panose="020B0604020202020204" pitchFamily="34" charset="0"/>
              </a:rPr>
              <a:t>kirjendati</a:t>
            </a: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r>
              <a:rPr lang="et-EE" sz="9600" dirty="0">
                <a:latin typeface="Arial" panose="020B0604020202020204" pitchFamily="34" charset="0"/>
                <a:cs typeface="Arial" panose="020B0604020202020204" pitchFamily="34" charset="0"/>
              </a:rPr>
              <a:t>r</a:t>
            </a:r>
            <a:r>
              <a:rPr lang="et-EE" sz="9600" dirty="0" smtClean="0">
                <a:latin typeface="Arial" panose="020B0604020202020204" pitchFamily="34" charset="0"/>
                <a:cs typeface="Arial" panose="020B0604020202020204" pitchFamily="34" charset="0"/>
              </a:rPr>
              <a:t>aamatupidamisregistrid, lepingud, raamatupidamise aruanded, mis vajalikud majandustehingute arusaadavaks kirjeldamiseks revideerimise käigus- säilitada seitse aastat</a:t>
            </a:r>
          </a:p>
          <a:p>
            <a:pPr marL="0" indent="0">
              <a:buNone/>
            </a:pPr>
            <a:endParaRPr lang="et-EE" sz="9600" dirty="0" smtClean="0">
              <a:latin typeface="Arial" panose="020B0604020202020204" pitchFamily="34" charset="0"/>
              <a:cs typeface="Arial" panose="020B0604020202020204" pitchFamily="34" charset="0"/>
            </a:endParaRPr>
          </a:p>
          <a:p>
            <a:r>
              <a:rPr lang="et-EE" sz="9600" dirty="0" smtClean="0">
                <a:latin typeface="Arial" panose="020B0604020202020204" pitchFamily="34" charset="0"/>
                <a:cs typeface="Arial" panose="020B0604020202020204" pitchFamily="34" charset="0"/>
              </a:rPr>
              <a:t>Pikaajaliste kohustiste või õigustega seotud dokumente säilitada seitse aastat pärast kehtimisaja möödumist.</a:t>
            </a:r>
            <a:r>
              <a:rPr lang="ru-RU" sz="9600" dirty="0">
                <a:latin typeface="Arial" panose="020B0604020202020204" pitchFamily="34" charset="0"/>
                <a:cs typeface="Arial" panose="020B0604020202020204" pitchFamily="34" charset="0"/>
              </a:rPr>
              <a:t/>
            </a:r>
            <a:br>
              <a:rPr lang="ru-RU" sz="9600" dirty="0">
                <a:latin typeface="Arial" panose="020B0604020202020204" pitchFamily="34" charset="0"/>
                <a:cs typeface="Arial" panose="020B0604020202020204" pitchFamily="34" charset="0"/>
              </a:rPr>
            </a:b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pPr marL="0" indent="0">
              <a:buNone/>
            </a:pPr>
            <a:r>
              <a:rPr lang="et-EE" sz="9600" dirty="0" smtClean="0">
                <a:latin typeface="Arial" panose="020B0604020202020204" pitchFamily="34" charset="0"/>
                <a:cs typeface="Arial" panose="020B0604020202020204" pitchFamily="34" charset="0"/>
              </a:rPr>
              <a:t>Raamatupidamise </a:t>
            </a:r>
            <a:r>
              <a:rPr lang="et-EE" sz="9600" dirty="0">
                <a:latin typeface="Arial" panose="020B0604020202020204" pitchFamily="34" charset="0"/>
                <a:cs typeface="Arial" panose="020B0604020202020204" pitchFamily="34" charset="0"/>
              </a:rPr>
              <a:t>seadus § 12</a:t>
            </a: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smtClean="0">
              <a:latin typeface="Arial" panose="020B0604020202020204" pitchFamily="34" charset="0"/>
              <a:cs typeface="Arial" panose="020B0604020202020204" pitchFamily="34" charset="0"/>
            </a:endParaRPr>
          </a:p>
          <a:p>
            <a:pPr marL="0" indent="0">
              <a:buNone/>
            </a:pPr>
            <a:endParaRPr lang="et-EE" sz="9600" dirty="0">
              <a:latin typeface="Arial" panose="020B0604020202020204" pitchFamily="34" charset="0"/>
              <a:cs typeface="Arial" panose="020B0604020202020204" pitchFamily="34" charset="0"/>
            </a:endParaRPr>
          </a:p>
          <a:p>
            <a:pPr marL="0" indent="0">
              <a:buNone/>
            </a:pPr>
            <a:endParaRPr lang="et-EE" sz="11200" dirty="0" smtClean="0">
              <a:latin typeface="Arial" panose="020B0604020202020204" pitchFamily="34" charset="0"/>
              <a:cs typeface="Arial" panose="020B0604020202020204" pitchFamily="34" charset="0"/>
            </a:endParaRPr>
          </a:p>
          <a:p>
            <a:pPr marL="0" indent="0">
              <a:buNone/>
            </a:pPr>
            <a:endParaRPr lang="ru-RU" sz="11200" dirty="0">
              <a:latin typeface="Arial" panose="020B0604020202020204" pitchFamily="34" charset="0"/>
              <a:cs typeface="Arial" panose="020B0604020202020204" pitchFamily="34" charset="0"/>
            </a:endParaRPr>
          </a:p>
          <a:p>
            <a:endParaRPr lang="et-EE" sz="11200" dirty="0" smtClean="0">
              <a:latin typeface="Arial" panose="020B0604020202020204" pitchFamily="34" charset="0"/>
              <a:cs typeface="Arial" panose="020B0604020202020204" pitchFamily="34" charset="0"/>
            </a:endParaRPr>
          </a:p>
          <a:p>
            <a:endParaRPr lang="et-EE" dirty="0"/>
          </a:p>
          <a:p>
            <a:endParaRPr lang="et-EE" dirty="0" smtClean="0"/>
          </a:p>
          <a:p>
            <a:endParaRPr lang="et-EE" dirty="0"/>
          </a:p>
          <a:p>
            <a:endParaRPr lang="et-EE" dirty="0" smtClean="0"/>
          </a:p>
          <a:p>
            <a:endParaRPr lang="et-EE" dirty="0"/>
          </a:p>
          <a:p>
            <a:endParaRPr lang="et-EE" dirty="0" smtClean="0"/>
          </a:p>
          <a:p>
            <a:endParaRPr lang="et-EE" dirty="0"/>
          </a:p>
          <a:p>
            <a:r>
              <a:rPr lang="et-EE" dirty="0" smtClean="0"/>
              <a:t>Raamatupidamise seadus § 12</a:t>
            </a:r>
            <a:r>
              <a:rPr lang="et-EE" dirty="0"/>
              <a:t> </a:t>
            </a:r>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42</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7255012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16089" y="470264"/>
            <a:ext cx="8409901" cy="770708"/>
          </a:xfrm>
        </p:spPr>
        <p:txBody>
          <a:bodyPr>
            <a:no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45 </a:t>
            </a:r>
            <a:r>
              <a:rPr lang="et-EE" sz="2400" b="1" dirty="0">
                <a:latin typeface="Arial" panose="020B0604020202020204" pitchFamily="34" charset="0"/>
                <a:cs typeface="Arial" panose="020B0604020202020204" pitchFamily="34" charset="0"/>
              </a:rPr>
              <a:t>Korteriomaniku õigus saada teavet</a:t>
            </a:r>
            <a:br>
              <a:rPr lang="et-EE" sz="2400" b="1" dirty="0">
                <a:latin typeface="Arial" panose="020B0604020202020204" pitchFamily="34" charset="0"/>
                <a:cs typeface="Arial" panose="020B0604020202020204" pitchFamily="34" charset="0"/>
              </a:rPr>
            </a:br>
            <a:endParaRPr lang="ru-RU" sz="2400" dirty="0"/>
          </a:p>
        </p:txBody>
      </p:sp>
      <p:sp>
        <p:nvSpPr>
          <p:cNvPr id="3" name="Sisu kohatäide 2"/>
          <p:cNvSpPr>
            <a:spLocks noGrp="1"/>
          </p:cNvSpPr>
          <p:nvPr>
            <p:ph idx="1"/>
          </p:nvPr>
        </p:nvSpPr>
        <p:spPr>
          <a:xfrm>
            <a:off x="316089" y="1422400"/>
            <a:ext cx="8199261" cy="4754563"/>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Lg 1 Korteriomanikul </a:t>
            </a:r>
            <a:r>
              <a:rPr lang="et-EE" sz="2400" dirty="0">
                <a:latin typeface="Arial" panose="020B0604020202020204" pitchFamily="34" charset="0"/>
                <a:cs typeface="Arial" panose="020B0604020202020204" pitchFamily="34" charset="0"/>
              </a:rPr>
              <a:t>on õigus saada juhatuselt teavet korteriühistu tegevuse kohta ja tutvuda </a:t>
            </a:r>
            <a:r>
              <a:rPr lang="et-EE" sz="2400" dirty="0" smtClean="0">
                <a:latin typeface="Arial" panose="020B0604020202020204" pitchFamily="34" charset="0"/>
                <a:cs typeface="Arial" panose="020B0604020202020204" pitchFamily="34" charset="0"/>
              </a:rPr>
              <a:t>korteriühistu dokumentidega</a:t>
            </a:r>
            <a:r>
              <a:rPr lang="et-EE" sz="2400" dirty="0">
                <a:latin typeface="Arial" panose="020B0604020202020204" pitchFamily="34" charset="0"/>
                <a:cs typeface="Arial" panose="020B0604020202020204" pitchFamily="34" charset="0"/>
              </a:rPr>
              <a:t>.</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a:t>
            </a:r>
            <a:r>
              <a:rPr lang="et-EE" sz="2400" dirty="0">
                <a:latin typeface="Arial" panose="020B0604020202020204" pitchFamily="34" charset="0"/>
                <a:cs typeface="Arial" panose="020B0604020202020204" pitchFamily="34" charset="0"/>
              </a:rPr>
              <a:t>Juhatus võib keelduda teabe andmisest ja dokumentide esitamisest, kui on alust eeldada, et see võib </a:t>
            </a:r>
            <a:r>
              <a:rPr lang="et-EE" sz="2400" dirty="0" smtClean="0">
                <a:latin typeface="Arial" panose="020B0604020202020204" pitchFamily="34" charset="0"/>
                <a:cs typeface="Arial" panose="020B0604020202020204" pitchFamily="34" charset="0"/>
              </a:rPr>
              <a:t>tekitada olulist </a:t>
            </a:r>
            <a:r>
              <a:rPr lang="et-EE" sz="2400" dirty="0">
                <a:latin typeface="Arial" panose="020B0604020202020204" pitchFamily="34" charset="0"/>
                <a:cs typeface="Arial" panose="020B0604020202020204" pitchFamily="34" charset="0"/>
              </a:rPr>
              <a:t>kahju teise korteriomaniku või kolmanda isiku õigustatud huvidele.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43</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6862175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74133" y="365127"/>
            <a:ext cx="8041217" cy="1163227"/>
          </a:xfrm>
        </p:spPr>
        <p:txBody>
          <a:bodyPr>
            <a:norm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a:t>
            </a:r>
            <a:r>
              <a:rPr lang="et-EE" sz="2400" b="1" dirty="0">
                <a:latin typeface="Arial" panose="020B0604020202020204" pitchFamily="34" charset="0"/>
                <a:cs typeface="Arial" panose="020B0604020202020204" pitchFamily="34" charset="0"/>
              </a:rPr>
              <a:t>§ </a:t>
            </a:r>
            <a:r>
              <a:rPr lang="et-EE" sz="2400" b="1" dirty="0" smtClean="0">
                <a:latin typeface="Arial" panose="020B0604020202020204" pitchFamily="34" charset="0"/>
                <a:cs typeface="Arial" panose="020B0604020202020204" pitchFamily="34" charset="0"/>
              </a:rPr>
              <a:t>46 Korteriomaniku </a:t>
            </a:r>
            <a:r>
              <a:rPr lang="et-EE" sz="2400" b="1" dirty="0">
                <a:latin typeface="Arial" panose="020B0604020202020204" pitchFamily="34" charset="0"/>
                <a:cs typeface="Arial" panose="020B0604020202020204" pitchFamily="34" charset="0"/>
              </a:rPr>
              <a:t>kohustus anda teavet</a:t>
            </a:r>
            <a:br>
              <a:rPr lang="et-EE" sz="2400" b="1" dirty="0">
                <a:latin typeface="Arial" panose="020B0604020202020204" pitchFamily="34" charset="0"/>
                <a:cs typeface="Arial" panose="020B0604020202020204" pitchFamily="34" charset="0"/>
              </a:rPr>
            </a:br>
            <a:endParaRPr lang="ru-RU" sz="2400" dirty="0"/>
          </a:p>
        </p:txBody>
      </p:sp>
      <p:sp>
        <p:nvSpPr>
          <p:cNvPr id="3" name="Sisu kohatäide 2"/>
          <p:cNvSpPr>
            <a:spLocks noGrp="1"/>
          </p:cNvSpPr>
          <p:nvPr>
            <p:ph idx="1"/>
          </p:nvPr>
        </p:nvSpPr>
        <p:spPr>
          <a:xfrm>
            <a:off x="474133" y="1528354"/>
            <a:ext cx="8041217" cy="4648609"/>
          </a:xfrm>
        </p:spPr>
        <p:txBody>
          <a:bodyPr>
            <a:noAutofit/>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1 Korteriomanik </a:t>
            </a:r>
            <a:r>
              <a:rPr lang="et-EE" sz="2400" dirty="0">
                <a:latin typeface="Arial" panose="020B0604020202020204" pitchFamily="34" charset="0"/>
                <a:cs typeface="Arial" panose="020B0604020202020204" pitchFamily="34" charset="0"/>
              </a:rPr>
              <a:t>on kohustatud teatama korteriühistule oma olemasolevate sidevahendite andmed, </a:t>
            </a:r>
            <a:r>
              <a:rPr lang="et-EE" sz="2400" dirty="0" smtClean="0">
                <a:latin typeface="Arial" panose="020B0604020202020204" pitchFamily="34" charset="0"/>
                <a:cs typeface="Arial" panose="020B0604020202020204" pitchFamily="34" charset="0"/>
              </a:rPr>
              <a:t>eelkõige telefoninumbri </a:t>
            </a:r>
            <a:r>
              <a:rPr lang="et-EE" sz="2400" dirty="0">
                <a:latin typeface="Arial" panose="020B0604020202020204" pitchFamily="34" charset="0"/>
                <a:cs typeface="Arial" panose="020B0604020202020204" pitchFamily="34" charset="0"/>
              </a:rPr>
              <a:t>või elektronposti aadressi.</a:t>
            </a:r>
            <a:br>
              <a:rPr lang="et-EE" sz="2400" dirty="0">
                <a:latin typeface="Arial" panose="020B0604020202020204" pitchFamily="34" charset="0"/>
                <a:cs typeface="Arial" panose="020B0604020202020204" pitchFamily="34" charset="0"/>
              </a:rPr>
            </a:br>
            <a:endParaRPr lang="et-EE" sz="2400" dirty="0" smtClean="0">
              <a:latin typeface="Arial" panose="020B0604020202020204" pitchFamily="34" charset="0"/>
              <a:cs typeface="Arial" panose="020B0604020202020204" pitchFamily="34" charset="0"/>
            </a:endParaRPr>
          </a:p>
          <a:p>
            <a:pPr marL="0" indent="0">
              <a:buNone/>
            </a:pPr>
            <a:r>
              <a:rPr lang="et-EE" sz="2400" dirty="0" smtClean="0">
                <a:latin typeface="Arial" panose="020B0604020202020204" pitchFamily="34" charset="0"/>
                <a:cs typeface="Arial" panose="020B0604020202020204" pitchFamily="34" charset="0"/>
              </a:rPr>
              <a:t>Lg 2 Kui </a:t>
            </a:r>
            <a:r>
              <a:rPr lang="et-EE" sz="2400" dirty="0">
                <a:latin typeface="Arial" panose="020B0604020202020204" pitchFamily="34" charset="0"/>
                <a:cs typeface="Arial" panose="020B0604020202020204" pitchFamily="34" charset="0"/>
              </a:rPr>
              <a:t>korteriomaniku elu- või asukoht erineb korteriomandi asukohast, on korteriomanik </a:t>
            </a:r>
            <a:r>
              <a:rPr lang="et-EE" sz="2400" dirty="0" smtClean="0">
                <a:latin typeface="Arial" panose="020B0604020202020204" pitchFamily="34" charset="0"/>
                <a:cs typeface="Arial" panose="020B0604020202020204" pitchFamily="34" charset="0"/>
              </a:rPr>
              <a:t>kohustatud korteriühistule </a:t>
            </a:r>
            <a:r>
              <a:rPr lang="et-EE" sz="2400" dirty="0">
                <a:latin typeface="Arial" panose="020B0604020202020204" pitchFamily="34" charset="0"/>
                <a:cs typeface="Arial" panose="020B0604020202020204" pitchFamily="34" charset="0"/>
              </a:rPr>
              <a:t>teatama ka oma elu- või asukoha postiaadressi. </a:t>
            </a:r>
            <a:br>
              <a:rPr lang="et-EE" sz="2400" dirty="0">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44</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2832138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31074" y="365127"/>
            <a:ext cx="7606615" cy="1032599"/>
          </a:xfrm>
        </p:spPr>
        <p:txBody>
          <a:bodyPr>
            <a:normAutofit/>
          </a:bodyPr>
          <a:lstStyle/>
          <a:p>
            <a:pPr marL="342900" indent="-342900">
              <a:buFont typeface="Wingdings" panose="05000000000000000000" pitchFamily="2" charset="2"/>
              <a:buChar char="v"/>
            </a:pPr>
            <a:r>
              <a:rPr lang="et-EE" sz="2400" b="1" dirty="0" err="1" smtClean="0">
                <a:latin typeface="Arial" panose="020B0604020202020204" pitchFamily="34" charset="0"/>
                <a:cs typeface="Arial" panose="020B0604020202020204" pitchFamily="34" charset="0"/>
              </a:rPr>
              <a:t>KrtS</a:t>
            </a:r>
            <a:r>
              <a:rPr lang="et-EE" sz="2400" b="1" dirty="0" smtClean="0">
                <a:latin typeface="Arial" panose="020B0604020202020204" pitchFamily="34" charset="0"/>
                <a:cs typeface="Arial" panose="020B0604020202020204" pitchFamily="34" charset="0"/>
              </a:rPr>
              <a:t> § 49 Järelevalve: revisjon või audit</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431074" y="1397726"/>
            <a:ext cx="8084276" cy="4846320"/>
          </a:xfrm>
        </p:spPr>
        <p:txBody>
          <a:bodyPr>
            <a:normAutofit/>
          </a:bodyPr>
          <a:lstStyle/>
          <a:p>
            <a:r>
              <a:rPr lang="et-EE" sz="2400" dirty="0" smtClean="0">
                <a:latin typeface="Arial" panose="020B0604020202020204" pitchFamily="34" charset="0"/>
                <a:cs typeface="Arial" panose="020B0604020202020204" pitchFamily="34" charset="0"/>
              </a:rPr>
              <a:t>Üldkoosolek </a:t>
            </a:r>
            <a:r>
              <a:rPr lang="et-EE" sz="2400" dirty="0">
                <a:latin typeface="Arial" panose="020B0604020202020204" pitchFamily="34" charset="0"/>
                <a:cs typeface="Arial" panose="020B0604020202020204" pitchFamily="34" charset="0"/>
              </a:rPr>
              <a:t>teostab järelevalvet teiste </a:t>
            </a:r>
            <a:r>
              <a:rPr lang="et-EE" sz="2400" dirty="0" smtClean="0">
                <a:latin typeface="Arial" panose="020B0604020202020204" pitchFamily="34" charset="0"/>
                <a:cs typeface="Arial" panose="020B0604020202020204" pitchFamily="34" charset="0"/>
              </a:rPr>
              <a:t>organite tegevuse </a:t>
            </a:r>
            <a:r>
              <a:rPr lang="et-EE" sz="2400" dirty="0">
                <a:latin typeface="Arial" panose="020B0604020202020204" pitchFamily="34" charset="0"/>
                <a:cs typeface="Arial" panose="020B0604020202020204" pitchFamily="34" charset="0"/>
              </a:rPr>
              <a:t>üle. Selle ülesande täitmiseks võib üldkoosolek määrata revisjoni või audiitorkontrolli. </a:t>
            </a:r>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Revidendiks </a:t>
            </a:r>
            <a:r>
              <a:rPr lang="et-EE" sz="2400" dirty="0">
                <a:latin typeface="Arial" panose="020B0604020202020204" pitchFamily="34" charset="0"/>
                <a:cs typeface="Arial" panose="020B0604020202020204" pitchFamily="34" charset="0"/>
              </a:rPr>
              <a:t>või audiitoriks ei või </a:t>
            </a:r>
            <a:r>
              <a:rPr lang="et-EE" sz="2400" dirty="0" smtClean="0">
                <a:latin typeface="Arial" panose="020B0604020202020204" pitchFamily="34" charset="0"/>
                <a:cs typeface="Arial" panose="020B0604020202020204" pitchFamily="34" charset="0"/>
              </a:rPr>
              <a:t>olla mittetulundusühingu </a:t>
            </a:r>
            <a:r>
              <a:rPr lang="et-EE" sz="2400" dirty="0">
                <a:latin typeface="Arial" panose="020B0604020202020204" pitchFamily="34" charset="0"/>
                <a:cs typeface="Arial" panose="020B0604020202020204" pitchFamily="34" charset="0"/>
              </a:rPr>
              <a:t>juhatuse liige ega raamatupidaja</a:t>
            </a:r>
            <a:r>
              <a:rPr lang="et-EE" sz="2400" dirty="0" smtClean="0">
                <a:latin typeface="Arial" panose="020B0604020202020204" pitchFamily="34" charset="0"/>
                <a:cs typeface="Arial" panose="020B0604020202020204" pitchFamily="34" charset="0"/>
              </a:rPr>
              <a:t>.</a:t>
            </a:r>
          </a:p>
          <a:p>
            <a:r>
              <a:rPr lang="et-EE" sz="2400" dirty="0" smtClean="0">
                <a:latin typeface="Arial" panose="020B0604020202020204" pitchFamily="34" charset="0"/>
                <a:cs typeface="Arial" panose="020B0604020202020204" pitchFamily="34" charset="0"/>
              </a:rPr>
              <a:t>Juhatuse </a:t>
            </a:r>
            <a:r>
              <a:rPr lang="et-EE" sz="2400" dirty="0">
                <a:latin typeface="Arial" panose="020B0604020202020204" pitchFamily="34" charset="0"/>
                <a:cs typeface="Arial" panose="020B0604020202020204" pitchFamily="34" charset="0"/>
              </a:rPr>
              <a:t>ja muu organi liikmed peavad võimaldama revidendil või audiitoril tutvuda kõigi revisjoni või audiitorkontrolli läbiviimiseks vajalike dokumentidega ning andma vajalikku teavet. </a:t>
            </a:r>
          </a:p>
          <a:p>
            <a:r>
              <a:rPr lang="et-EE" sz="2400" dirty="0" smtClean="0">
                <a:latin typeface="Arial" panose="020B0604020202020204" pitchFamily="34" charset="0"/>
                <a:cs typeface="Arial" panose="020B0604020202020204" pitchFamily="34" charset="0"/>
              </a:rPr>
              <a:t>Revidendid </a:t>
            </a:r>
            <a:r>
              <a:rPr lang="et-EE" sz="2400" dirty="0">
                <a:latin typeface="Arial" panose="020B0604020202020204" pitchFamily="34" charset="0"/>
                <a:cs typeface="Arial" panose="020B0604020202020204" pitchFamily="34" charset="0"/>
              </a:rPr>
              <a:t>või audiitorid koostavad revisjoni või audiitorkontrolli tulemuste kohta aruande, mille </a:t>
            </a:r>
            <a:r>
              <a:rPr lang="et-EE" sz="2400" dirty="0" smtClean="0">
                <a:latin typeface="Arial" panose="020B0604020202020204" pitchFamily="34" charset="0"/>
                <a:cs typeface="Arial" panose="020B0604020202020204" pitchFamily="34" charset="0"/>
              </a:rPr>
              <a:t>esitavad üldkoosolekule </a:t>
            </a:r>
            <a:endParaRPr lang="ru-RU" sz="2400" dirty="0">
              <a:latin typeface="Arial" panose="020B0604020202020204" pitchFamily="34" charset="0"/>
              <a:cs typeface="Arial" panose="020B0604020202020204" pitchFamily="34" charset="0"/>
            </a:endParaRPr>
          </a:p>
          <a:p>
            <a:pPr>
              <a:buFont typeface="Wingdings" panose="05000000000000000000" pitchFamily="2" charset="2"/>
              <a:buChar char="v"/>
            </a:pP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45</a:t>
            </a:fld>
            <a:endParaRPr lang="ru-RU"/>
          </a:p>
        </p:txBody>
      </p:sp>
    </p:spTree>
    <p:extLst>
      <p:ext uri="{BB962C8B-B14F-4D97-AF65-F5344CB8AC3E}">
        <p14:creationId xmlns:p14="http://schemas.microsoft.com/office/powerpoint/2010/main" val="375062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2400" b="1" dirty="0" smtClean="0">
                <a:latin typeface="Arial" panose="020B0604020202020204" pitchFamily="34" charset="0"/>
                <a:cs typeface="Arial" panose="020B0604020202020204" pitchFamily="34" charset="0"/>
              </a:rPr>
              <a:t>Revisjoni läbiviimine</a:t>
            </a: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p:txBody>
          <a:bodyPr>
            <a:normAutofit/>
          </a:bodyPr>
          <a:lstStyle/>
          <a:p>
            <a:r>
              <a:rPr lang="et-EE" sz="2400" dirty="0" smtClean="0">
                <a:latin typeface="Arial" panose="020B0604020202020204" pitchFamily="34" charset="0"/>
                <a:cs typeface="Arial" panose="020B0604020202020204" pitchFamily="34" charset="0"/>
              </a:rPr>
              <a:t>Leping revisjoni läbiviimiseks (otsus)</a:t>
            </a:r>
          </a:p>
          <a:p>
            <a:r>
              <a:rPr lang="et-EE" sz="2400" dirty="0" smtClean="0">
                <a:latin typeface="Arial" panose="020B0604020202020204" pitchFamily="34" charset="0"/>
                <a:cs typeface="Arial" panose="020B0604020202020204" pitchFamily="34" charset="0"/>
              </a:rPr>
              <a:t>Revisjoniks vajalikud dokumendid:</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põhikiri</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üldkoosoleku ja juhatuse koosolekute protokollid,  </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üldkoosoleku poolt kinnitatud majanduskava</a:t>
            </a:r>
          </a:p>
          <a:p>
            <a:pPr>
              <a:buFont typeface="Wingdings" panose="05000000000000000000" pitchFamily="2" charset="2"/>
              <a:buChar char="ü"/>
            </a:pPr>
            <a:r>
              <a:rPr lang="et-EE" sz="2400" dirty="0">
                <a:latin typeface="Arial" panose="020B0604020202020204" pitchFamily="34" charset="0"/>
                <a:cs typeface="Arial" panose="020B0604020202020204" pitchFamily="34" charset="0"/>
              </a:rPr>
              <a:t> </a:t>
            </a:r>
            <a:r>
              <a:rPr lang="et-EE" sz="2400" dirty="0" smtClean="0">
                <a:latin typeface="Arial" panose="020B0604020202020204" pitchFamily="34" charset="0"/>
                <a:cs typeface="Arial" panose="020B0604020202020204" pitchFamily="34" charset="0"/>
              </a:rPr>
              <a:t>  lepingud </a:t>
            </a: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pearaamat, kontode käibeandmik, õiendid</a:t>
            </a:r>
          </a:p>
          <a:p>
            <a:pPr>
              <a:buFont typeface="Wingdings" panose="05000000000000000000" pitchFamily="2" charset="2"/>
              <a:buChar char="ü"/>
            </a:pPr>
            <a:r>
              <a:rPr lang="et-EE" sz="2400" dirty="0" smtClean="0">
                <a:latin typeface="Arial" panose="020B0604020202020204" pitchFamily="34" charset="0"/>
                <a:cs typeface="Arial" panose="020B0604020202020204" pitchFamily="34" charset="0"/>
              </a:rPr>
              <a:t>raamatupidamise algdokumendid, kulude jaotamine korteriomanikele</a:t>
            </a:r>
            <a:endParaRPr lang="et-EE" sz="2400" dirty="0">
              <a:latin typeface="Arial" panose="020B0604020202020204" pitchFamily="34" charset="0"/>
              <a:cs typeface="Arial" panose="020B0604020202020204" pitchFamily="34" charset="0"/>
            </a:endParaRPr>
          </a:p>
          <a:p>
            <a:pPr>
              <a:buFont typeface="Wingdings" panose="05000000000000000000" pitchFamily="2" charset="2"/>
              <a:buChar char="ü"/>
            </a:pP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46</a:t>
            </a:fld>
            <a:endParaRPr lang="ru-RU"/>
          </a:p>
        </p:txBody>
      </p:sp>
    </p:spTree>
    <p:extLst>
      <p:ext uri="{BB962C8B-B14F-4D97-AF65-F5344CB8AC3E}">
        <p14:creationId xmlns:p14="http://schemas.microsoft.com/office/powerpoint/2010/main" val="26475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1556" y="365126"/>
            <a:ext cx="8063794" cy="745217"/>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51556" y="1478844"/>
            <a:ext cx="8063794" cy="4698119"/>
          </a:xfrm>
        </p:spPr>
        <p:txBody>
          <a:bodyPr>
            <a:normAutofit fontScale="92500" lnSpcReduction="20000"/>
          </a:bodyPr>
          <a:lstStyle/>
          <a:p>
            <a:pPr marL="0" indent="0">
              <a:buNone/>
            </a:pPr>
            <a:endParaRPr lang="et-EE" sz="24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Raamatupidamiskohustuslane on kohustatud:</a:t>
            </a:r>
          </a:p>
          <a:p>
            <a:pPr marL="0" indent="0">
              <a:buNone/>
            </a:pPr>
            <a:endParaRPr lang="et-EE" sz="2600" dirty="0" smtClean="0">
              <a:latin typeface="Arial" panose="020B0604020202020204" pitchFamily="34" charset="0"/>
              <a:cs typeface="Arial" panose="020B0604020202020204" pitchFamily="34" charset="0"/>
            </a:endParaRPr>
          </a:p>
          <a:p>
            <a:pPr marL="285750" indent="-285750"/>
            <a:r>
              <a:rPr lang="et-EE" sz="2600" dirty="0" smtClean="0">
                <a:latin typeface="Arial" panose="020B0604020202020204" pitchFamily="34" charset="0"/>
                <a:cs typeface="Arial" panose="020B0604020202020204" pitchFamily="34" charset="0"/>
              </a:rPr>
              <a:t>dokumenteerima kõiki oma majandustehinguid</a:t>
            </a:r>
          </a:p>
          <a:p>
            <a:pPr marL="0" indent="0">
              <a:buNone/>
            </a:pPr>
            <a:endParaRPr lang="et-EE" sz="2600" dirty="0" smtClean="0">
              <a:latin typeface="Arial" panose="020B0604020202020204" pitchFamily="34" charset="0"/>
              <a:cs typeface="Arial" panose="020B0604020202020204" pitchFamily="34" charset="0"/>
            </a:endParaRPr>
          </a:p>
          <a:p>
            <a:pPr marL="285750" indent="-285750"/>
            <a:r>
              <a:rPr lang="et-EE" sz="2600" dirty="0" smtClean="0">
                <a:latin typeface="Arial" panose="020B0604020202020204" pitchFamily="34" charset="0"/>
                <a:cs typeface="Arial" panose="020B0604020202020204" pitchFamily="34" charset="0"/>
              </a:rPr>
              <a:t>kirjendama algdokumentide või nende põhjal koostatud koonddokumentide alusel kõiki oma majandustehinguid raamatupidamisregistrites</a:t>
            </a: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smtClean="0">
              <a:latin typeface="Arial" panose="020B0604020202020204" pitchFamily="34" charset="0"/>
              <a:cs typeface="Arial" panose="020B0604020202020204" pitchFamily="34" charset="0"/>
            </a:endParaRPr>
          </a:p>
          <a:p>
            <a:pPr marL="0" indent="0">
              <a:buNone/>
            </a:pPr>
            <a:endParaRPr lang="et-EE" sz="2600" dirty="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4</a:t>
            </a:r>
            <a:endParaRPr lang="et-EE" sz="2600" u="sng" dirty="0" smtClean="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5</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2106863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711" y="365127"/>
            <a:ext cx="8018639" cy="989540"/>
          </a:xfrm>
        </p:spPr>
        <p:txBody>
          <a:bodyPr>
            <a:normAutofit/>
          </a:bodyPr>
          <a:lstStyle/>
          <a:p>
            <a:r>
              <a:rPr lang="et-EE" sz="2400" b="1" dirty="0" smtClean="0">
                <a:latin typeface="Arial" panose="020B0604020202020204" pitchFamily="34" charset="0"/>
                <a:cs typeface="Arial" panose="020B0604020202020204" pitchFamily="34" charset="0"/>
              </a:rPr>
              <a:t>Üldised nõuded raamatupidamise korraldamisele</a:t>
            </a:r>
            <a:endParaRPr lang="ru-RU" sz="2400" b="1" dirty="0"/>
          </a:p>
        </p:txBody>
      </p:sp>
      <p:sp>
        <p:nvSpPr>
          <p:cNvPr id="3" name="Sisu kohatäide 2"/>
          <p:cNvSpPr>
            <a:spLocks noGrp="1"/>
          </p:cNvSpPr>
          <p:nvPr>
            <p:ph idx="1"/>
          </p:nvPr>
        </p:nvSpPr>
        <p:spPr>
          <a:xfrm>
            <a:off x="496711" y="1354667"/>
            <a:ext cx="8018639" cy="4856163"/>
          </a:xfrm>
        </p:spPr>
        <p:txBody>
          <a:bodyPr>
            <a:normAutofit fontScale="92500" lnSpcReduction="10000"/>
          </a:bodyPr>
          <a:lstStyle/>
          <a:p>
            <a:pPr marL="0" indent="0">
              <a:buNone/>
            </a:pPr>
            <a:endParaRPr lang="et-EE" sz="2000" dirty="0" smtClean="0">
              <a:latin typeface="Arial" panose="020B0604020202020204" pitchFamily="34" charset="0"/>
              <a:cs typeface="Arial" panose="020B0604020202020204" pitchFamily="34" charset="0"/>
            </a:endParaRPr>
          </a:p>
          <a:p>
            <a:pPr marL="0" indent="0">
              <a:buNone/>
            </a:pPr>
            <a:r>
              <a:rPr lang="et-EE" sz="2800" dirty="0" smtClean="0">
                <a:latin typeface="Arial" panose="020B0604020202020204" pitchFamily="34" charset="0"/>
                <a:cs typeface="Arial" panose="020B0604020202020204" pitchFamily="34" charset="0"/>
              </a:rPr>
              <a:t>Raamatupidamiskohustuslane on kohustatud:</a:t>
            </a:r>
          </a:p>
          <a:p>
            <a:pPr marL="0" indent="0">
              <a:buNone/>
            </a:pPr>
            <a:endParaRPr lang="et-EE" sz="2800" dirty="0" smtClean="0">
              <a:latin typeface="Arial" panose="020B0604020202020204" pitchFamily="34" charset="0"/>
              <a:cs typeface="Arial" panose="020B0604020202020204" pitchFamily="34" charset="0"/>
            </a:endParaRPr>
          </a:p>
          <a:p>
            <a:pPr marL="285750" indent="-285750"/>
            <a:r>
              <a:rPr lang="et-EE" sz="2800" dirty="0" smtClean="0">
                <a:latin typeface="Arial" panose="020B0604020202020204" pitchFamily="34" charset="0"/>
                <a:cs typeface="Arial" panose="020B0604020202020204" pitchFamily="34" charset="0"/>
              </a:rPr>
              <a:t>koostama ja esitama majandusaasta aruande ning muud finantsaruanded käesolevas seaduses ja teistes õigusaktides sätestatud korras</a:t>
            </a:r>
          </a:p>
          <a:p>
            <a:pPr marL="285750" indent="-285750"/>
            <a:r>
              <a:rPr lang="et-EE" sz="2800" u="sng" dirty="0" smtClean="0">
                <a:latin typeface="Arial" panose="020B0604020202020204" pitchFamily="34" charset="0"/>
                <a:cs typeface="Arial" panose="020B0604020202020204" pitchFamily="34" charset="0"/>
              </a:rPr>
              <a:t>säilitama</a:t>
            </a:r>
            <a:r>
              <a:rPr lang="et-EE" sz="2800" dirty="0" smtClean="0">
                <a:latin typeface="Arial" panose="020B0604020202020204" pitchFamily="34" charset="0"/>
                <a:cs typeface="Arial" panose="020B0604020202020204" pitchFamily="34" charset="0"/>
              </a:rPr>
              <a:t> raamatupidamise dokumente. </a:t>
            </a:r>
          </a:p>
          <a:p>
            <a:pPr marL="285750" indent="-285750"/>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endParaRPr lang="et-EE" sz="2800" dirty="0" smtClean="0">
              <a:latin typeface="Arial" panose="020B0604020202020204" pitchFamily="34" charset="0"/>
              <a:cs typeface="Arial" panose="020B0604020202020204" pitchFamily="34" charset="0"/>
            </a:endParaRPr>
          </a:p>
          <a:p>
            <a:pPr marL="0" indent="0">
              <a:buNone/>
            </a:pPr>
            <a:r>
              <a:rPr lang="et-EE" sz="2600" dirty="0" smtClean="0">
                <a:latin typeface="Arial" panose="020B0604020202020204" pitchFamily="34" charset="0"/>
                <a:cs typeface="Arial" panose="020B0604020202020204" pitchFamily="34" charset="0"/>
              </a:rPr>
              <a:t>Raamatupidamise seadus § 4</a:t>
            </a:r>
            <a:endParaRPr lang="et-EE" sz="2600" u="sng" dirty="0" smtClean="0">
              <a:latin typeface="Arial" panose="020B0604020202020204" pitchFamily="34" charset="0"/>
              <a:cs typeface="Arial" panose="020B0604020202020204" pitchFamily="34" charset="0"/>
            </a:endParaRPr>
          </a:p>
          <a:p>
            <a:endParaRPr lang="ru-RU" dirty="0"/>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6</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3284578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96389" y="365126"/>
            <a:ext cx="8018961" cy="849720"/>
          </a:xfrm>
        </p:spPr>
        <p:txBody>
          <a:bodyPr>
            <a:normAutofit/>
          </a:bodyPr>
          <a:lstStyle/>
          <a:p>
            <a:pPr marL="342900" indent="-3429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a:t>
            </a:r>
            <a:endParaRPr lang="ru-RU" sz="2400" b="1" dirty="0"/>
          </a:p>
        </p:txBody>
      </p:sp>
      <p:sp>
        <p:nvSpPr>
          <p:cNvPr id="3" name="Sisu kohatäide 2"/>
          <p:cNvSpPr>
            <a:spLocks noGrp="1"/>
          </p:cNvSpPr>
          <p:nvPr>
            <p:ph idx="1"/>
          </p:nvPr>
        </p:nvSpPr>
        <p:spPr>
          <a:xfrm>
            <a:off x="496389" y="1214846"/>
            <a:ext cx="8018961" cy="5050487"/>
          </a:xfrm>
        </p:spPr>
        <p:txBody>
          <a:bodyPr>
            <a:normAutofit/>
          </a:bodyPr>
          <a:lstStyle/>
          <a:p>
            <a:pPr marL="109728" indent="0">
              <a:buNone/>
            </a:pPr>
            <a:r>
              <a:rPr lang="et-EE" sz="2400" dirty="0" smtClean="0">
                <a:latin typeface="Arial" panose="020B0604020202020204" pitchFamily="34" charset="0"/>
                <a:cs typeface="Arial" panose="020B0604020202020204" pitchFamily="34" charset="0"/>
              </a:rPr>
              <a:t>Raamatupidamiskohustuslane on kohustatud koostama </a:t>
            </a:r>
            <a:r>
              <a:rPr lang="et-EE" sz="2400" u="sng" dirty="0" smtClean="0">
                <a:latin typeface="Arial" panose="020B0604020202020204" pitchFamily="34" charset="0"/>
                <a:cs typeface="Arial" panose="020B0604020202020204" pitchFamily="34" charset="0"/>
              </a:rPr>
              <a:t>raamatupidamise </a:t>
            </a:r>
            <a:r>
              <a:rPr lang="et-EE" sz="2400" u="sng" dirty="0" err="1" smtClean="0">
                <a:latin typeface="Arial" panose="020B0604020202020204" pitchFamily="34" charset="0"/>
                <a:cs typeface="Arial" panose="020B0604020202020204" pitchFamily="34" charset="0"/>
              </a:rPr>
              <a:t>sise</a:t>
            </a:r>
            <a:r>
              <a:rPr lang="et-EE" sz="2400" u="sng" dirty="0" smtClean="0">
                <a:latin typeface="Arial" panose="020B0604020202020204" pitchFamily="34" charset="0"/>
                <a:cs typeface="Arial" panose="020B0604020202020204" pitchFamily="34" charset="0"/>
              </a:rPr>
              <a:t>-eeskirja</a:t>
            </a:r>
            <a:r>
              <a:rPr lang="et-EE" sz="2400" dirty="0" smtClean="0">
                <a:latin typeface="Arial" panose="020B0604020202020204" pitchFamily="34" charset="0"/>
                <a:cs typeface="Arial" panose="020B0604020202020204" pitchFamily="34" charset="0"/>
              </a:rPr>
              <a:t>, mis kehtestab kontoplaani koos kontode sisu kirjeldusega ning reguleerib muu hulgas majandustehingute dokumenteerimist ja kirjendamist. </a:t>
            </a:r>
          </a:p>
          <a:p>
            <a:pPr marL="109728" indent="0">
              <a:buNone/>
            </a:pPr>
            <a:r>
              <a:rPr lang="et-EE" sz="2400" dirty="0" smtClean="0">
                <a:latin typeface="Arial" panose="020B0604020202020204" pitchFamily="34" charset="0"/>
                <a:cs typeface="Arial" panose="020B0604020202020204" pitchFamily="34" charset="0"/>
              </a:rPr>
              <a:t>Raamatupidamise seadus § 11</a:t>
            </a:r>
            <a:endParaRPr lang="et-EE" sz="2400" dirty="0">
              <a:latin typeface="Arial" panose="020B0604020202020204" pitchFamily="34" charset="0"/>
              <a:cs typeface="Arial" panose="020B0604020202020204" pitchFamily="34" charset="0"/>
            </a:endParaRPr>
          </a:p>
          <a:p>
            <a:pPr marL="109728" indent="0">
              <a:buNone/>
            </a:pPr>
            <a:endParaRPr lang="et-EE" sz="2400" dirty="0" smtClean="0">
              <a:latin typeface="Arial" panose="020B0604020202020204" pitchFamily="34" charset="0"/>
              <a:cs typeface="Arial" panose="020B0604020202020204" pitchFamily="34" charset="0"/>
            </a:endParaRPr>
          </a:p>
          <a:p>
            <a:pPr marL="109728" indent="0">
              <a:buNone/>
            </a:pPr>
            <a:r>
              <a:rPr lang="en-US" sz="2400" dirty="0" err="1" smtClean="0">
                <a:latin typeface="Arial" panose="020B0604020202020204" pitchFamily="34" charset="0"/>
                <a:cs typeface="Arial" panose="020B0604020202020204" pitchFamily="34" charset="0"/>
              </a:rPr>
              <a:t>Raamatupidamise</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sise-eeskirja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tuleb</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säilitada</a:t>
            </a:r>
            <a:r>
              <a:rPr lang="en-US" sz="2400"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seitse</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aastat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pärast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selle</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muutmist</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või</a:t>
            </a:r>
            <a:r>
              <a:rPr lang="en-US" sz="2400" u="sng" dirty="0">
                <a:latin typeface="Arial" panose="020B0604020202020204" pitchFamily="34" charset="0"/>
                <a:cs typeface="Arial" panose="020B0604020202020204" pitchFamily="34" charset="0"/>
              </a:rPr>
              <a:t> </a:t>
            </a:r>
            <a:r>
              <a:rPr lang="en-US" sz="2400" u="sng" dirty="0" err="1">
                <a:latin typeface="Arial" panose="020B0604020202020204" pitchFamily="34" charset="0"/>
                <a:cs typeface="Arial" panose="020B0604020202020204" pitchFamily="34" charset="0"/>
              </a:rPr>
              <a:t>asendamist</a:t>
            </a:r>
            <a:r>
              <a:rPr lang="en-US" sz="2400" dirty="0" smtClean="0">
                <a:latin typeface="Arial" panose="020B0604020202020204" pitchFamily="34" charset="0"/>
                <a:cs typeface="Arial" panose="020B0604020202020204" pitchFamily="34" charset="0"/>
              </a:rPr>
              <a:t>.</a:t>
            </a:r>
            <a:endParaRPr lang="et-EE" sz="2400" dirty="0" smtClean="0">
              <a:latin typeface="Arial" panose="020B0604020202020204" pitchFamily="34" charset="0"/>
              <a:cs typeface="Arial" panose="020B0604020202020204" pitchFamily="34" charset="0"/>
            </a:endParaRPr>
          </a:p>
          <a:p>
            <a:pPr marL="109728" indent="0">
              <a:buNone/>
            </a:pPr>
            <a:r>
              <a:rPr lang="et-EE" sz="2400" dirty="0" smtClean="0">
                <a:latin typeface="Arial" panose="020B0604020202020204" pitchFamily="34" charset="0"/>
                <a:cs typeface="Arial" panose="020B0604020202020204" pitchFamily="34" charset="0"/>
              </a:rPr>
              <a:t>Raamatupidamise seadus § 12</a:t>
            </a:r>
          </a:p>
          <a:p>
            <a:pPr marL="109728" indent="0">
              <a:buNone/>
            </a:pPr>
            <a:endParaRPr lang="et-EE" sz="2400" dirty="0" smtClean="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7</a:t>
            </a:fld>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Tree>
    <p:extLst>
      <p:ext uri="{BB962C8B-B14F-4D97-AF65-F5344CB8AC3E}">
        <p14:creationId xmlns:p14="http://schemas.microsoft.com/office/powerpoint/2010/main" val="1277420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22514" y="365128"/>
            <a:ext cx="7992836" cy="823592"/>
          </a:xfrm>
        </p:spPr>
        <p:txBody>
          <a:bodyPr>
            <a:normAutofit/>
          </a:bodyPr>
          <a:lstStyle/>
          <a:p>
            <a:pPr marL="571500" indent="-5715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a:t>
            </a:r>
            <a:br>
              <a:rPr lang="et-EE" sz="2400" b="1" dirty="0" smtClean="0">
                <a:latin typeface="Arial" panose="020B0604020202020204" pitchFamily="34" charset="0"/>
                <a:cs typeface="Arial" panose="020B0604020202020204" pitchFamily="34" charset="0"/>
              </a:rPr>
            </a:br>
            <a:endParaRPr lang="ru-RU" sz="2400" b="1"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522514" y="1345474"/>
            <a:ext cx="7992836" cy="4831490"/>
          </a:xfrm>
        </p:spPr>
        <p:txBody>
          <a:bodyPr>
            <a:normAutofit/>
          </a:bodyPr>
          <a:lstStyle/>
          <a:p>
            <a:pPr marL="0" indent="0">
              <a:buNone/>
            </a:pPr>
            <a:r>
              <a:rPr lang="et-EE" sz="2400" dirty="0" smtClean="0">
                <a:latin typeface="Arial" panose="020B0604020202020204" pitchFamily="34" charset="0"/>
                <a:cs typeface="Arial" panose="020B0604020202020204" pitchFamily="34" charset="0"/>
              </a:rPr>
              <a:t>  </a:t>
            </a:r>
            <a:r>
              <a:rPr lang="et-EE" sz="2400" u="sng" dirty="0" smtClean="0">
                <a:latin typeface="Arial" panose="020B0604020202020204" pitchFamily="34" charset="0"/>
                <a:cs typeface="Arial" panose="020B0604020202020204" pitchFamily="34" charset="0"/>
              </a:rPr>
              <a:t>Raamatupidamise </a:t>
            </a:r>
            <a:r>
              <a:rPr lang="et-EE" sz="2400" u="sng" dirty="0" err="1" smtClean="0">
                <a:latin typeface="Arial" panose="020B0604020202020204" pitchFamily="34" charset="0"/>
                <a:cs typeface="Arial" panose="020B0604020202020204" pitchFamily="34" charset="0"/>
              </a:rPr>
              <a:t>sise</a:t>
            </a:r>
            <a:r>
              <a:rPr lang="et-EE" sz="2400" u="sng" dirty="0" smtClean="0">
                <a:latin typeface="Arial" panose="020B0604020202020204" pitchFamily="34" charset="0"/>
                <a:cs typeface="Arial" panose="020B0604020202020204" pitchFamily="34" charset="0"/>
              </a:rPr>
              <a:t>-eeskirja ülesehitus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Sissejuhatus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t>
            </a:r>
            <a:r>
              <a:rPr lang="et-EE" sz="2400" dirty="0" err="1" smtClean="0">
                <a:latin typeface="Arial" panose="020B0604020202020204" pitchFamily="34" charset="0"/>
                <a:cs typeface="Arial" panose="020B0604020202020204" pitchFamily="34" charset="0"/>
              </a:rPr>
              <a:t>Üldalused</a:t>
            </a:r>
            <a:r>
              <a:rPr lang="et-EE" sz="2400" dirty="0" smtClean="0">
                <a:latin typeface="Arial" panose="020B0604020202020204" pitchFamily="34" charset="0"/>
                <a:cs typeface="Arial" panose="020B0604020202020204" pitchFamily="34" charset="0"/>
              </a:rPr>
              <a:t>, arvestuspõhimõtted ja informatsiooni    esitusviis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Majandustehingute dokumenteerimine ja kirjendamine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Algdokumendid, nende käive ja raamatupidamisregistrite pidamine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Kontoplaan</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Varade ja kohustiste arvestus ning inventeerimine</a:t>
            </a: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8</a:t>
            </a:fld>
            <a:endParaRPr lang="ru-RU"/>
          </a:p>
        </p:txBody>
      </p:sp>
    </p:spTree>
    <p:extLst>
      <p:ext uri="{BB962C8B-B14F-4D97-AF65-F5344CB8AC3E}">
        <p14:creationId xmlns:p14="http://schemas.microsoft.com/office/powerpoint/2010/main" val="2011261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28650" y="365126"/>
            <a:ext cx="7886700" cy="1146175"/>
          </a:xfrm>
        </p:spPr>
        <p:txBody>
          <a:bodyPr>
            <a:normAutofit/>
          </a:bodyPr>
          <a:lstStyle/>
          <a:p>
            <a:pPr marL="571500" indent="-571500">
              <a:buFont typeface="Wingdings" panose="05000000000000000000" pitchFamily="2" charset="2"/>
              <a:buChar char="§"/>
            </a:pPr>
            <a:r>
              <a:rPr lang="et-EE" sz="2400" b="1" dirty="0" smtClean="0">
                <a:latin typeface="Arial" panose="020B0604020202020204" pitchFamily="34" charset="0"/>
                <a:cs typeface="Arial" panose="020B0604020202020204" pitchFamily="34" charset="0"/>
              </a:rPr>
              <a:t>Raamatupidamise </a:t>
            </a:r>
            <a:r>
              <a:rPr lang="et-EE" sz="2400" b="1" dirty="0" err="1" smtClean="0">
                <a:latin typeface="Arial" panose="020B0604020202020204" pitchFamily="34" charset="0"/>
                <a:cs typeface="Arial" panose="020B0604020202020204" pitchFamily="34" charset="0"/>
              </a:rPr>
              <a:t>sise</a:t>
            </a:r>
            <a:r>
              <a:rPr lang="et-EE" sz="2400" b="1" dirty="0" smtClean="0">
                <a:latin typeface="Arial" panose="020B0604020202020204" pitchFamily="34" charset="0"/>
                <a:cs typeface="Arial" panose="020B0604020202020204" pitchFamily="34" charset="0"/>
              </a:rPr>
              <a:t>-eeskiri (järg</a:t>
            </a:r>
            <a:r>
              <a:rPr lang="et-EE" sz="2400" dirty="0" smtClean="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p:txBody>
      </p:sp>
      <p:sp>
        <p:nvSpPr>
          <p:cNvPr id="3" name="Sisu kohatäide 2"/>
          <p:cNvSpPr>
            <a:spLocks noGrp="1"/>
          </p:cNvSpPr>
          <p:nvPr>
            <p:ph idx="1"/>
          </p:nvPr>
        </p:nvSpPr>
        <p:spPr>
          <a:xfrm>
            <a:off x="628650" y="1690689"/>
            <a:ext cx="7886700" cy="4486274"/>
          </a:xfrm>
        </p:spPr>
        <p:txBody>
          <a:bodyPr/>
          <a:lstStyle/>
          <a:p>
            <a:pPr>
              <a:buFont typeface="Courier New" panose="02070309020205020404" pitchFamily="49" charset="0"/>
              <a:buChar char="o"/>
            </a:pPr>
            <a:endParaRPr lang="et-EE" dirty="0" smtClean="0"/>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Tulude ja kulude arvestus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Aruanded ja nende koostamise kord</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Arvutitarkvara kasutamine raamatupidamises</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a:t>
            </a:r>
            <a:r>
              <a:rPr lang="et-EE" sz="2400" dirty="0" err="1" smtClean="0">
                <a:latin typeface="Arial" panose="020B0604020202020204" pitchFamily="34" charset="0"/>
                <a:cs typeface="Arial" panose="020B0604020202020204" pitchFamily="34" charset="0"/>
              </a:rPr>
              <a:t>Sisekontrollimeetmete</a:t>
            </a:r>
            <a:r>
              <a:rPr lang="et-EE" sz="2400" dirty="0" smtClean="0">
                <a:latin typeface="Arial" panose="020B0604020202020204" pitchFamily="34" charset="0"/>
                <a:cs typeface="Arial" panose="020B0604020202020204" pitchFamily="34" charset="0"/>
              </a:rPr>
              <a:t> rakendamine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Dokumentide ja aruannete säilitamine</a:t>
            </a:r>
          </a:p>
          <a:p>
            <a:pPr>
              <a:buFont typeface="Courier New" panose="02070309020205020404" pitchFamily="49" charset="0"/>
              <a:buChar char="o"/>
            </a:pPr>
            <a:r>
              <a:rPr lang="et-EE" sz="2400" dirty="0" smtClean="0">
                <a:latin typeface="Arial" panose="020B0604020202020204" pitchFamily="34" charset="0"/>
                <a:cs typeface="Arial" panose="020B0604020202020204" pitchFamily="34" charset="0"/>
              </a:rPr>
              <a:t> Raamatupidamise </a:t>
            </a:r>
            <a:r>
              <a:rPr lang="et-EE" sz="2400" dirty="0" err="1" smtClean="0">
                <a:latin typeface="Arial" panose="020B0604020202020204" pitchFamily="34" charset="0"/>
                <a:cs typeface="Arial" panose="020B0604020202020204" pitchFamily="34" charset="0"/>
              </a:rPr>
              <a:t>sise</a:t>
            </a:r>
            <a:r>
              <a:rPr lang="et-EE" sz="2400" dirty="0" smtClean="0">
                <a:latin typeface="Arial" panose="020B0604020202020204" pitchFamily="34" charset="0"/>
                <a:cs typeface="Arial" panose="020B0604020202020204" pitchFamily="34" charset="0"/>
              </a:rPr>
              <a:t>-eeskirja kinnitamine</a:t>
            </a:r>
            <a:endParaRPr lang="ru-RU" sz="2400" dirty="0">
              <a:latin typeface="Arial" panose="020B0604020202020204" pitchFamily="34" charset="0"/>
              <a:cs typeface="Arial" panose="020B0604020202020204" pitchFamily="34" charset="0"/>
            </a:endParaRPr>
          </a:p>
        </p:txBody>
      </p:sp>
      <p:sp>
        <p:nvSpPr>
          <p:cNvPr id="4" name="Kuupäeva kohatäide 3"/>
          <p:cNvSpPr>
            <a:spLocks noGrp="1"/>
          </p:cNvSpPr>
          <p:nvPr>
            <p:ph type="dt" sz="half" idx="10"/>
          </p:nvPr>
        </p:nvSpPr>
        <p:spPr/>
        <p:txBody>
          <a:bodyPr/>
          <a:lstStyle/>
          <a:p>
            <a:r>
              <a:rPr lang="ru-RU" smtClean="0"/>
              <a:t>14.11.2018</a:t>
            </a:r>
            <a:endParaRPr lang="ru-RU"/>
          </a:p>
        </p:txBody>
      </p:sp>
      <p:sp>
        <p:nvSpPr>
          <p:cNvPr id="5" name="Jaluse kohatäide 4"/>
          <p:cNvSpPr>
            <a:spLocks noGrp="1"/>
          </p:cNvSpPr>
          <p:nvPr>
            <p:ph type="ftr" sz="quarter" idx="11"/>
          </p:nvPr>
        </p:nvSpPr>
        <p:spPr/>
        <p:txBody>
          <a:bodyPr/>
          <a:lstStyle/>
          <a:p>
            <a:r>
              <a:rPr lang="et-EE" smtClean="0"/>
              <a:t>Revisjon OÜ  </a:t>
            </a:r>
            <a:endParaRPr lang="ru-RU"/>
          </a:p>
        </p:txBody>
      </p:sp>
      <p:sp>
        <p:nvSpPr>
          <p:cNvPr id="6" name="Slaidinumbri kohatäide 5"/>
          <p:cNvSpPr>
            <a:spLocks noGrp="1"/>
          </p:cNvSpPr>
          <p:nvPr>
            <p:ph type="sldNum" sz="quarter" idx="12"/>
          </p:nvPr>
        </p:nvSpPr>
        <p:spPr/>
        <p:txBody>
          <a:bodyPr/>
          <a:lstStyle/>
          <a:p>
            <a:fld id="{E3A9377C-8AF3-49D0-9C2E-B1B7F87CD70B}" type="slidenum">
              <a:rPr lang="ru-RU" smtClean="0"/>
              <a:t>9</a:t>
            </a:fld>
            <a:endParaRPr lang="ru-RU"/>
          </a:p>
        </p:txBody>
      </p:sp>
    </p:spTree>
    <p:extLst>
      <p:ext uri="{BB962C8B-B14F-4D97-AF65-F5344CB8AC3E}">
        <p14:creationId xmlns:p14="http://schemas.microsoft.com/office/powerpoint/2010/main" val="3947655317"/>
      </p:ext>
    </p:extLst>
  </p:cSld>
  <p:clrMapOvr>
    <a:masterClrMapping/>
  </p:clrMapOvr>
</p:sld>
</file>

<file path=ppt/theme/theme1.xml><?xml version="1.0" encoding="utf-8"?>
<a:theme xmlns:a="http://schemas.openxmlformats.org/drawingml/2006/main" name="Office Theme">
  <a:themeElements>
    <a:clrScheme name="Office'i kujundus">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i kujundus">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i kujundu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1356</TotalTime>
  <Words>1956</Words>
  <Application>Microsoft Office PowerPoint</Application>
  <PresentationFormat>Ekraaniseanss (4:3)</PresentationFormat>
  <Paragraphs>521</Paragraphs>
  <Slides>46</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46</vt:i4>
      </vt:variant>
    </vt:vector>
  </HeadingPairs>
  <TitlesOfParts>
    <vt:vector size="52" baseType="lpstr">
      <vt:lpstr>Arial</vt:lpstr>
      <vt:lpstr>Calibri</vt:lpstr>
      <vt:lpstr>Calibri Light</vt:lpstr>
      <vt:lpstr>Courier New</vt:lpstr>
      <vt:lpstr>Wingdings</vt:lpstr>
      <vt:lpstr>Office Theme</vt:lpstr>
      <vt:lpstr>Majandusaasta aruanne</vt:lpstr>
      <vt:lpstr>Üldised nõuded raamatupidamise korraldamisele</vt:lpstr>
      <vt:lpstr>Üldised nõuded raamatupidamise korraldamisele</vt:lpstr>
      <vt:lpstr>Üldised nõuded raamatupidamise korraldamisele</vt:lpstr>
      <vt:lpstr>Üldised nõuded raamatupidamise korraldamisele</vt:lpstr>
      <vt:lpstr>Üldised nõuded raamatupidamise korraldamisele</vt:lpstr>
      <vt:lpstr>Raamatupidamise sise-eeskiri</vt:lpstr>
      <vt:lpstr>Raamatupidamise sise-eeskiri </vt:lpstr>
      <vt:lpstr>Raamatupidamise sise-eeskiri (järg)</vt:lpstr>
      <vt:lpstr>Algdokument</vt:lpstr>
      <vt:lpstr>Majandusaasta aruanne</vt:lpstr>
      <vt:lpstr>Majandusaasta aruanne </vt:lpstr>
      <vt:lpstr>Majandusaasta aruanne</vt:lpstr>
      <vt:lpstr>Majandusaasta aruanne</vt:lpstr>
      <vt:lpstr>Majandusaasta aruanne</vt:lpstr>
      <vt:lpstr>Majandusaasta aruanne</vt:lpstr>
      <vt:lpstr>Majandusaasta aruanne</vt:lpstr>
      <vt:lpstr>Majandusaasta aruanne</vt:lpstr>
      <vt:lpstr>Majandusaasta aruanne</vt:lpstr>
      <vt:lpstr>Majandusaasta aruanne</vt:lpstr>
      <vt:lpstr>Majandusaasta aruanne</vt:lpstr>
      <vt:lpstr>Tegevusaruanne</vt:lpstr>
      <vt:lpstr>Tegevusaruanne (järg)</vt:lpstr>
      <vt:lpstr> Raamatupidamise aastaaruanne </vt:lpstr>
      <vt:lpstr>Raamatupidamise aastaaruanne</vt:lpstr>
      <vt:lpstr>Raamatupidamise aastaaruanne- lisad</vt:lpstr>
      <vt:lpstr>Raamatupidamise aastaaruanne</vt:lpstr>
      <vt:lpstr>Raamatupidamise aastaaruanne- bilanss</vt:lpstr>
      <vt:lpstr>Raamatupidamise aastaaruanne- bilanss</vt:lpstr>
      <vt:lpstr>Raamatupidamise aastaaruanne- bilanss</vt:lpstr>
      <vt:lpstr>Raamatupidamise aastaaruanne- tulemiaruanne</vt:lpstr>
      <vt:lpstr>Raamatupidamise aastaaruanne -tulemiaruanne</vt:lpstr>
      <vt:lpstr>Raamatupidamise aastaaruanne- rahavoogude aruanne</vt:lpstr>
      <vt:lpstr>Raamatupidamise aastaaruanne- lisad</vt:lpstr>
      <vt:lpstr>Raamatupidamise aastaaruanne -lisad</vt:lpstr>
      <vt:lpstr>Raamatupidamise aastaaruanne- lisad  (järg)</vt:lpstr>
      <vt:lpstr>Raamatupidamise aastaaruanne – lisad (järg)</vt:lpstr>
      <vt:lpstr>Raamatupidamise aastaaruanne- lisad</vt:lpstr>
      <vt:lpstr>Raamatupidamise aastaaruanne- lisad</vt:lpstr>
      <vt:lpstr>Raamatupidamise aastaaruanne- lisad</vt:lpstr>
      <vt:lpstr>Majandusaasta aruanne </vt:lpstr>
      <vt:lpstr>Raamatupidamisdokumentide säilitamise kohustus</vt:lpstr>
      <vt:lpstr>KrtS § 45 Korteriomaniku õigus saada teavet </vt:lpstr>
      <vt:lpstr>KrtS § 46 Korteriomaniku kohustus anda teavet </vt:lpstr>
      <vt:lpstr>KrtS § 49 Järelevalve: revisjon või audit</vt:lpstr>
      <vt:lpstr>Revisjoni läbiviimine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Kasutaja</dc:creator>
  <cp:lastModifiedBy>Kasutaja</cp:lastModifiedBy>
  <cp:revision>773</cp:revision>
  <cp:lastPrinted>2018-11-11T08:52:43Z</cp:lastPrinted>
  <dcterms:created xsi:type="dcterms:W3CDTF">2017-11-21T07:43:29Z</dcterms:created>
  <dcterms:modified xsi:type="dcterms:W3CDTF">2018-11-19T10:31:34Z</dcterms:modified>
</cp:coreProperties>
</file>